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8" r:id="rId3"/>
    <p:sldId id="257" r:id="rId4"/>
    <p:sldId id="280" r:id="rId5"/>
    <p:sldId id="282" r:id="rId6"/>
    <p:sldId id="279" r:id="rId7"/>
    <p:sldId id="271" r:id="rId8"/>
    <p:sldId id="272" r:id="rId9"/>
    <p:sldId id="259" r:id="rId10"/>
    <p:sldId id="274" r:id="rId11"/>
    <p:sldId id="273" r:id="rId12"/>
    <p:sldId id="275" r:id="rId13"/>
    <p:sldId id="262" r:id="rId14"/>
    <p:sldId id="261" r:id="rId15"/>
    <p:sldId id="263" r:id="rId16"/>
    <p:sldId id="265" r:id="rId17"/>
    <p:sldId id="281" r:id="rId18"/>
    <p:sldId id="267" r:id="rId19"/>
    <p:sldId id="278" r:id="rId20"/>
    <p:sldId id="276" r:id="rId21"/>
    <p:sldId id="277" r:id="rId22"/>
    <p:sldId id="266" r:id="rId23"/>
    <p:sldId id="260" r:id="rId24"/>
    <p:sldId id="283" r:id="rId25"/>
    <p:sldId id="284" r:id="rId26"/>
    <p:sldId id="285" r:id="rId27"/>
    <p:sldId id="286" r:id="rId28"/>
    <p:sldId id="287" r:id="rId29"/>
    <p:sldId id="288" r:id="rId30"/>
    <p:sldId id="289" r:id="rId31"/>
    <p:sldId id="290" r:id="rId32"/>
    <p:sldId id="385" r:id="rId33"/>
    <p:sldId id="291" r:id="rId34"/>
    <p:sldId id="292" r:id="rId35"/>
    <p:sldId id="384"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4544A-F05B-4DD5-A5DC-52F5D1DE298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9E6B0B6B-F6B1-49E4-95EE-0CC20AD2F46A}">
      <dgm:prSet phldrT="[Texto]"/>
      <dgm:spPr>
        <a:xfrm>
          <a:off x="4289" y="1414000"/>
          <a:ext cx="1132438" cy="113243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dirty="0" smtClean="0">
              <a:solidFill>
                <a:sysClr val="window" lastClr="FFFFFF"/>
              </a:solidFill>
              <a:latin typeface="Calibri"/>
              <a:ea typeface="+mn-ea"/>
              <a:cs typeface="+mn-cs"/>
            </a:rPr>
            <a:t>Vencimiento de la presentación</a:t>
          </a:r>
        </a:p>
        <a:p>
          <a:r>
            <a:rPr lang="es-ES" dirty="0" smtClean="0">
              <a:solidFill>
                <a:sysClr val="window" lastClr="FFFFFF"/>
              </a:solidFill>
              <a:latin typeface="Calibri"/>
              <a:ea typeface="+mn-ea"/>
              <a:cs typeface="+mn-cs"/>
            </a:rPr>
            <a:t>31/05</a:t>
          </a:r>
          <a:endParaRPr lang="es-ES" dirty="0">
            <a:solidFill>
              <a:sysClr val="window" lastClr="FFFFFF"/>
            </a:solidFill>
            <a:latin typeface="Calibri"/>
            <a:ea typeface="+mn-ea"/>
            <a:cs typeface="+mn-cs"/>
          </a:endParaRPr>
        </a:p>
      </dgm:t>
    </dgm:pt>
    <dgm:pt modelId="{1AA6093E-BCC3-4162-8F75-B53D86FA7DAC}" type="parTrans" cxnId="{6463C123-25BA-4E90-B302-78F40D15311A}">
      <dgm:prSet/>
      <dgm:spPr/>
      <dgm:t>
        <a:bodyPr/>
        <a:lstStyle/>
        <a:p>
          <a:endParaRPr lang="es-ES"/>
        </a:p>
      </dgm:t>
    </dgm:pt>
    <dgm:pt modelId="{9EBDC884-85AB-474F-89BB-9F0DE798259D}" type="sibTrans" cxnId="{6463C123-25BA-4E90-B302-78F40D15311A}">
      <dgm:prSet/>
      <dgm:spPr/>
      <dgm:t>
        <a:bodyPr/>
        <a:lstStyle/>
        <a:p>
          <a:endParaRPr lang="es-ES"/>
        </a:p>
      </dgm:t>
    </dgm:pt>
    <dgm:pt modelId="{FC7235F8-E5A3-4664-8780-92DA31A1C40C}">
      <dgm:prSet phldrT="[Texto]"/>
      <dgm:spPr>
        <a:xfrm>
          <a:off x="570508" y="990326"/>
          <a:ext cx="2264876" cy="197978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s-ES" dirty="0" smtClean="0">
              <a:solidFill>
                <a:sysClr val="windowText" lastClr="000000">
                  <a:hueOff val="0"/>
                  <a:satOff val="0"/>
                  <a:lumOff val="0"/>
                  <a:alphaOff val="0"/>
                </a:sysClr>
              </a:solidFill>
              <a:latin typeface="Calibri"/>
              <a:ea typeface="+mn-ea"/>
              <a:cs typeface="+mn-cs"/>
            </a:rPr>
            <a:t>Resolución del Juez de Trámite</a:t>
          </a:r>
          <a:endParaRPr lang="es-ES" dirty="0">
            <a:solidFill>
              <a:sysClr val="windowText" lastClr="000000">
                <a:hueOff val="0"/>
                <a:satOff val="0"/>
                <a:lumOff val="0"/>
                <a:alphaOff val="0"/>
              </a:sysClr>
            </a:solidFill>
            <a:latin typeface="Calibri"/>
            <a:ea typeface="+mn-ea"/>
            <a:cs typeface="+mn-cs"/>
          </a:endParaRPr>
        </a:p>
      </dgm:t>
    </dgm:pt>
    <dgm:pt modelId="{7452CA51-1803-43BA-B2E4-061E61EAC844}" type="parTrans" cxnId="{C9FEF101-E365-47CF-BC9C-476BE9347714}">
      <dgm:prSet/>
      <dgm:spPr/>
      <dgm:t>
        <a:bodyPr/>
        <a:lstStyle/>
        <a:p>
          <a:endParaRPr lang="es-ES"/>
        </a:p>
      </dgm:t>
    </dgm:pt>
    <dgm:pt modelId="{F68DADCD-331F-4B20-A23C-EDA4E975651B}" type="sibTrans" cxnId="{C9FEF101-E365-47CF-BC9C-476BE9347714}">
      <dgm:prSet/>
      <dgm:spPr/>
      <dgm:t>
        <a:bodyPr/>
        <a:lstStyle/>
        <a:p>
          <a:endParaRPr lang="es-ES"/>
        </a:p>
      </dgm:t>
    </dgm:pt>
    <dgm:pt modelId="{F6FC9DF6-AAAD-4744-9769-C95B5ED7F6A4}">
      <dgm:prSet phldrT="[Texto]"/>
      <dgm:spPr>
        <a:xfrm>
          <a:off x="570508" y="990326"/>
          <a:ext cx="2264876" cy="197978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s-ES" dirty="0" smtClean="0">
              <a:solidFill>
                <a:sysClr val="windowText" lastClr="000000">
                  <a:hueOff val="0"/>
                  <a:satOff val="0"/>
                  <a:lumOff val="0"/>
                  <a:alphaOff val="0"/>
                </a:sysClr>
              </a:solidFill>
              <a:latin typeface="Calibri"/>
              <a:ea typeface="+mn-ea"/>
              <a:cs typeface="+mn-cs"/>
            </a:rPr>
            <a:t>1º Dictamen - Traslado</a:t>
          </a:r>
          <a:endParaRPr lang="es-ES" dirty="0">
            <a:solidFill>
              <a:sysClr val="windowText" lastClr="000000">
                <a:hueOff val="0"/>
                <a:satOff val="0"/>
                <a:lumOff val="0"/>
                <a:alphaOff val="0"/>
              </a:sysClr>
            </a:solidFill>
            <a:latin typeface="Calibri"/>
            <a:ea typeface="+mn-ea"/>
            <a:cs typeface="+mn-cs"/>
          </a:endParaRPr>
        </a:p>
      </dgm:t>
    </dgm:pt>
    <dgm:pt modelId="{B9C889F2-C89D-4C8C-8148-D6DDE1367D3C}" type="parTrans" cxnId="{70992642-B665-41DD-AFDE-B0615D3B2E5C}">
      <dgm:prSet/>
      <dgm:spPr/>
      <dgm:t>
        <a:bodyPr/>
        <a:lstStyle/>
        <a:p>
          <a:endParaRPr lang="es-ES"/>
        </a:p>
      </dgm:t>
    </dgm:pt>
    <dgm:pt modelId="{8C31D7D6-0EF8-4C1C-B046-8C513D4B9E26}" type="sibTrans" cxnId="{70992642-B665-41DD-AFDE-B0615D3B2E5C}">
      <dgm:prSet/>
      <dgm:spPr/>
      <dgm:t>
        <a:bodyPr/>
        <a:lstStyle/>
        <a:p>
          <a:endParaRPr lang="es-ES"/>
        </a:p>
      </dgm:t>
    </dgm:pt>
    <dgm:pt modelId="{D6B213DD-820B-4CCE-97C0-AC8D39141493}">
      <dgm:prSet phldrT="[Texto]"/>
      <dgm:spPr>
        <a:xfrm>
          <a:off x="2976940" y="1414000"/>
          <a:ext cx="1132438" cy="113243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dirty="0" smtClean="0">
              <a:solidFill>
                <a:sysClr val="window" lastClr="FFFFFF"/>
              </a:solidFill>
              <a:latin typeface="Calibri"/>
              <a:ea typeface="+mn-ea"/>
              <a:cs typeface="+mn-cs"/>
            </a:rPr>
            <a:t>Periodo de Prueba</a:t>
          </a:r>
        </a:p>
        <a:p>
          <a:r>
            <a:rPr lang="es-ES" dirty="0" smtClean="0">
              <a:solidFill>
                <a:sysClr val="window" lastClr="FFFFFF"/>
              </a:solidFill>
              <a:latin typeface="Calibri"/>
              <a:ea typeface="+mn-ea"/>
              <a:cs typeface="+mn-cs"/>
            </a:rPr>
            <a:t>40 días</a:t>
          </a:r>
          <a:endParaRPr lang="es-ES" dirty="0">
            <a:solidFill>
              <a:sysClr val="window" lastClr="FFFFFF"/>
            </a:solidFill>
            <a:latin typeface="Calibri"/>
            <a:ea typeface="+mn-ea"/>
            <a:cs typeface="+mn-cs"/>
          </a:endParaRPr>
        </a:p>
      </dgm:t>
    </dgm:pt>
    <dgm:pt modelId="{474464F7-62C5-4182-81D6-68380E81EB87}" type="parTrans" cxnId="{2CB58CD1-7CC7-4DD1-843A-2336D2A7F312}">
      <dgm:prSet/>
      <dgm:spPr/>
      <dgm:t>
        <a:bodyPr/>
        <a:lstStyle/>
        <a:p>
          <a:endParaRPr lang="es-ES"/>
        </a:p>
      </dgm:t>
    </dgm:pt>
    <dgm:pt modelId="{34F95969-D923-4359-AC22-6ABE2F61A423}" type="sibTrans" cxnId="{2CB58CD1-7CC7-4DD1-843A-2336D2A7F312}">
      <dgm:prSet/>
      <dgm:spPr/>
      <dgm:t>
        <a:bodyPr/>
        <a:lstStyle/>
        <a:p>
          <a:endParaRPr lang="es-ES"/>
        </a:p>
      </dgm:t>
    </dgm:pt>
    <dgm:pt modelId="{7B3C0747-E4A2-44EE-BB7A-89756D6F168E}">
      <dgm:prSet phldrT="[Texto]"/>
      <dgm:spPr>
        <a:xfrm>
          <a:off x="3543159" y="990326"/>
          <a:ext cx="2264876" cy="197978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s-ES" dirty="0" smtClean="0">
              <a:solidFill>
                <a:sysClr val="windowText" lastClr="000000">
                  <a:hueOff val="0"/>
                  <a:satOff val="0"/>
                  <a:lumOff val="0"/>
                  <a:alphaOff val="0"/>
                </a:sysClr>
              </a:solidFill>
              <a:latin typeface="Calibri"/>
              <a:ea typeface="+mn-ea"/>
              <a:cs typeface="+mn-cs"/>
            </a:rPr>
            <a:t>2º Dictamen</a:t>
          </a:r>
          <a:endParaRPr lang="es-ES" dirty="0">
            <a:solidFill>
              <a:sysClr val="windowText" lastClr="000000">
                <a:hueOff val="0"/>
                <a:satOff val="0"/>
                <a:lumOff val="0"/>
                <a:alphaOff val="0"/>
              </a:sysClr>
            </a:solidFill>
            <a:latin typeface="Calibri"/>
            <a:ea typeface="+mn-ea"/>
            <a:cs typeface="+mn-cs"/>
          </a:endParaRPr>
        </a:p>
      </dgm:t>
    </dgm:pt>
    <dgm:pt modelId="{D432371E-77CB-40EB-82FD-D7BE16A46043}" type="parTrans" cxnId="{FFB50774-4287-421E-BABF-523C30D0C896}">
      <dgm:prSet/>
      <dgm:spPr/>
      <dgm:t>
        <a:bodyPr/>
        <a:lstStyle/>
        <a:p>
          <a:endParaRPr lang="es-ES"/>
        </a:p>
      </dgm:t>
    </dgm:pt>
    <dgm:pt modelId="{2353FA78-FB9D-48E5-80F8-4A357EBE9DF7}" type="sibTrans" cxnId="{FFB50774-4287-421E-BABF-523C30D0C896}">
      <dgm:prSet/>
      <dgm:spPr/>
      <dgm:t>
        <a:bodyPr/>
        <a:lstStyle/>
        <a:p>
          <a:endParaRPr lang="es-ES"/>
        </a:p>
      </dgm:t>
    </dgm:pt>
    <dgm:pt modelId="{7DEBC63A-B6F9-4223-BAE5-39A0A9CEDF60}">
      <dgm:prSet phldrT="[Texto]"/>
      <dgm:spPr>
        <a:xfrm>
          <a:off x="3543159" y="990326"/>
          <a:ext cx="2264876" cy="197978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s-ES" dirty="0" smtClean="0">
              <a:solidFill>
                <a:sysClr val="windowText" lastClr="000000">
                  <a:hueOff val="0"/>
                  <a:satOff val="0"/>
                  <a:lumOff val="0"/>
                  <a:alphaOff val="0"/>
                </a:sysClr>
              </a:solidFill>
              <a:latin typeface="Calibri"/>
              <a:ea typeface="+mn-ea"/>
              <a:cs typeface="+mn-cs"/>
            </a:rPr>
            <a:t>Supervisoría</a:t>
          </a:r>
          <a:endParaRPr lang="es-ES" dirty="0">
            <a:solidFill>
              <a:sysClr val="windowText" lastClr="000000">
                <a:hueOff val="0"/>
                <a:satOff val="0"/>
                <a:lumOff val="0"/>
                <a:alphaOff val="0"/>
              </a:sysClr>
            </a:solidFill>
            <a:latin typeface="Calibri"/>
            <a:ea typeface="+mn-ea"/>
            <a:cs typeface="+mn-cs"/>
          </a:endParaRPr>
        </a:p>
      </dgm:t>
    </dgm:pt>
    <dgm:pt modelId="{AE378680-6325-4261-A160-9CDA62D4B437}" type="parTrans" cxnId="{31A06E18-DD8A-4B54-BD3B-91DF03D33515}">
      <dgm:prSet/>
      <dgm:spPr/>
      <dgm:t>
        <a:bodyPr/>
        <a:lstStyle/>
        <a:p>
          <a:endParaRPr lang="es-ES"/>
        </a:p>
      </dgm:t>
    </dgm:pt>
    <dgm:pt modelId="{F52DC674-8C9A-41D5-BC8C-DB337F133CA5}" type="sibTrans" cxnId="{31A06E18-DD8A-4B54-BD3B-91DF03D33515}">
      <dgm:prSet/>
      <dgm:spPr/>
      <dgm:t>
        <a:bodyPr/>
        <a:lstStyle/>
        <a:p>
          <a:endParaRPr lang="es-ES"/>
        </a:p>
      </dgm:t>
    </dgm:pt>
    <dgm:pt modelId="{3961B30D-5E09-42F8-9F9F-847A56238DB1}">
      <dgm:prSet phldrT="[Texto]"/>
      <dgm:spPr>
        <a:xfrm>
          <a:off x="5949590" y="1414000"/>
          <a:ext cx="1132438" cy="113243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dirty="0" smtClean="0">
              <a:solidFill>
                <a:sysClr val="window" lastClr="FFFFFF"/>
              </a:solidFill>
              <a:latin typeface="Calibri"/>
              <a:ea typeface="+mn-ea"/>
              <a:cs typeface="+mn-cs"/>
            </a:rPr>
            <a:t>Dictamen Legal</a:t>
          </a:r>
          <a:endParaRPr lang="es-ES" dirty="0">
            <a:solidFill>
              <a:sysClr val="window" lastClr="FFFFFF"/>
            </a:solidFill>
            <a:latin typeface="Calibri"/>
            <a:ea typeface="+mn-ea"/>
            <a:cs typeface="+mn-cs"/>
          </a:endParaRPr>
        </a:p>
      </dgm:t>
    </dgm:pt>
    <dgm:pt modelId="{7DCAAB64-9D88-4114-AF2B-094A58E07F5C}" type="parTrans" cxnId="{73A65382-C005-48C8-B6DF-153F27AED3F1}">
      <dgm:prSet/>
      <dgm:spPr/>
      <dgm:t>
        <a:bodyPr/>
        <a:lstStyle/>
        <a:p>
          <a:endParaRPr lang="es-ES"/>
        </a:p>
      </dgm:t>
    </dgm:pt>
    <dgm:pt modelId="{888D6907-4233-4676-B0BA-5E67A0C8C903}" type="sibTrans" cxnId="{73A65382-C005-48C8-B6DF-153F27AED3F1}">
      <dgm:prSet/>
      <dgm:spPr/>
      <dgm:t>
        <a:bodyPr/>
        <a:lstStyle/>
        <a:p>
          <a:endParaRPr lang="es-ES"/>
        </a:p>
      </dgm:t>
    </dgm:pt>
    <dgm:pt modelId="{D9605539-E1FF-4DAE-B863-BF51DA4870BF}">
      <dgm:prSet phldrT="[Texto]"/>
      <dgm:spPr>
        <a:xfrm>
          <a:off x="6515809" y="990326"/>
          <a:ext cx="2264876" cy="197978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s-ES" dirty="0" smtClean="0">
              <a:solidFill>
                <a:sysClr val="windowText" lastClr="000000">
                  <a:hueOff val="0"/>
                  <a:satOff val="0"/>
                  <a:lumOff val="0"/>
                  <a:alphaOff val="0"/>
                </a:sysClr>
              </a:solidFill>
              <a:latin typeface="Calibri"/>
              <a:ea typeface="+mn-ea"/>
              <a:cs typeface="+mn-cs"/>
            </a:rPr>
            <a:t>Voto y</a:t>
          </a:r>
          <a:endParaRPr lang="es-ES" dirty="0">
            <a:solidFill>
              <a:sysClr val="windowText" lastClr="000000">
                <a:hueOff val="0"/>
                <a:satOff val="0"/>
                <a:lumOff val="0"/>
                <a:alphaOff val="0"/>
              </a:sysClr>
            </a:solidFill>
            <a:latin typeface="Calibri"/>
            <a:ea typeface="+mn-ea"/>
            <a:cs typeface="+mn-cs"/>
          </a:endParaRPr>
        </a:p>
      </dgm:t>
    </dgm:pt>
    <dgm:pt modelId="{AE284465-600B-42F2-B6E2-1372383D3D79}" type="parTrans" cxnId="{1AD895BB-205B-4D70-A772-6A44856F5176}">
      <dgm:prSet/>
      <dgm:spPr/>
      <dgm:t>
        <a:bodyPr/>
        <a:lstStyle/>
        <a:p>
          <a:endParaRPr lang="es-ES"/>
        </a:p>
      </dgm:t>
    </dgm:pt>
    <dgm:pt modelId="{DB4A5C14-8ED5-4DB6-B08D-DE90D0415831}" type="sibTrans" cxnId="{1AD895BB-205B-4D70-A772-6A44856F5176}">
      <dgm:prSet/>
      <dgm:spPr/>
      <dgm:t>
        <a:bodyPr/>
        <a:lstStyle/>
        <a:p>
          <a:endParaRPr lang="es-ES"/>
        </a:p>
      </dgm:t>
    </dgm:pt>
    <dgm:pt modelId="{3CEA4047-FE0C-4EF4-8898-080636DD475A}">
      <dgm:prSet phldrT="[Texto]"/>
      <dgm:spPr>
        <a:xfrm>
          <a:off x="6515809" y="990326"/>
          <a:ext cx="2264876" cy="197978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s-ES" dirty="0" smtClean="0">
              <a:solidFill>
                <a:sysClr val="windowText" lastClr="000000">
                  <a:hueOff val="0"/>
                  <a:satOff val="0"/>
                  <a:lumOff val="0"/>
                  <a:alphaOff val="0"/>
                </a:sysClr>
              </a:solidFill>
              <a:latin typeface="Calibri"/>
              <a:ea typeface="+mn-ea"/>
              <a:cs typeface="+mn-cs"/>
            </a:rPr>
            <a:t>Acuerdo</a:t>
          </a:r>
          <a:endParaRPr lang="es-ES" dirty="0">
            <a:solidFill>
              <a:sysClr val="windowText" lastClr="000000">
                <a:hueOff val="0"/>
                <a:satOff val="0"/>
                <a:lumOff val="0"/>
                <a:alphaOff val="0"/>
              </a:sysClr>
            </a:solidFill>
            <a:latin typeface="Calibri"/>
            <a:ea typeface="+mn-ea"/>
            <a:cs typeface="+mn-cs"/>
          </a:endParaRPr>
        </a:p>
      </dgm:t>
    </dgm:pt>
    <dgm:pt modelId="{B1C8192C-FB48-4A6A-8F2E-7EEA0CC699D4}" type="parTrans" cxnId="{448756C9-F01A-40FF-847C-8328401B318E}">
      <dgm:prSet/>
      <dgm:spPr/>
      <dgm:t>
        <a:bodyPr/>
        <a:lstStyle/>
        <a:p>
          <a:endParaRPr lang="es-ES"/>
        </a:p>
      </dgm:t>
    </dgm:pt>
    <dgm:pt modelId="{77A694E7-6EBD-498B-8556-7D9FEEA26851}" type="sibTrans" cxnId="{448756C9-F01A-40FF-847C-8328401B318E}">
      <dgm:prSet/>
      <dgm:spPr/>
      <dgm:t>
        <a:bodyPr/>
        <a:lstStyle/>
        <a:p>
          <a:endParaRPr lang="es-ES"/>
        </a:p>
      </dgm:t>
    </dgm:pt>
    <dgm:pt modelId="{AA554A79-932F-4E49-A539-86217414A103}">
      <dgm:prSet phldrT="[Texto]"/>
      <dgm:spPr>
        <a:xfrm>
          <a:off x="6515809" y="990326"/>
          <a:ext cx="2264876" cy="197978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s-ES" dirty="0" smtClean="0">
              <a:solidFill>
                <a:sysClr val="windowText" lastClr="000000">
                  <a:hueOff val="0"/>
                  <a:satOff val="0"/>
                  <a:lumOff val="0"/>
                  <a:alphaOff val="0"/>
                </a:sysClr>
              </a:solidFill>
              <a:latin typeface="Calibri"/>
              <a:ea typeface="+mn-ea"/>
              <a:cs typeface="+mn-cs"/>
            </a:rPr>
            <a:t>180 días</a:t>
          </a:r>
          <a:endParaRPr lang="es-ES" dirty="0">
            <a:solidFill>
              <a:sysClr val="windowText" lastClr="000000">
                <a:hueOff val="0"/>
                <a:satOff val="0"/>
                <a:lumOff val="0"/>
                <a:alphaOff val="0"/>
              </a:sysClr>
            </a:solidFill>
            <a:latin typeface="Calibri"/>
            <a:ea typeface="+mn-ea"/>
            <a:cs typeface="+mn-cs"/>
          </a:endParaRPr>
        </a:p>
      </dgm:t>
    </dgm:pt>
    <dgm:pt modelId="{7DAA5FF4-2ADA-4D8F-AA6D-ACF041BDB329}" type="parTrans" cxnId="{FCA653DC-4FCC-4E59-9B89-0FCEA061537A}">
      <dgm:prSet/>
      <dgm:spPr/>
      <dgm:t>
        <a:bodyPr/>
        <a:lstStyle/>
        <a:p>
          <a:endParaRPr lang="es-AR"/>
        </a:p>
      </dgm:t>
    </dgm:pt>
    <dgm:pt modelId="{2AE41D2A-35F2-4CC3-98A8-230119E5C623}" type="sibTrans" cxnId="{FCA653DC-4FCC-4E59-9B89-0FCEA061537A}">
      <dgm:prSet/>
      <dgm:spPr/>
      <dgm:t>
        <a:bodyPr/>
        <a:lstStyle/>
        <a:p>
          <a:endParaRPr lang="es-AR"/>
        </a:p>
      </dgm:t>
    </dgm:pt>
    <dgm:pt modelId="{80CDBA78-0EB8-4539-9F00-EF49131ED437}" type="pres">
      <dgm:prSet presAssocID="{24D4544A-F05B-4DD5-A5DC-52F5D1DE298F}" presName="theList" presStyleCnt="0">
        <dgm:presLayoutVars>
          <dgm:dir/>
          <dgm:animLvl val="lvl"/>
          <dgm:resizeHandles val="exact"/>
        </dgm:presLayoutVars>
      </dgm:prSet>
      <dgm:spPr/>
      <dgm:t>
        <a:bodyPr/>
        <a:lstStyle/>
        <a:p>
          <a:endParaRPr lang="es-ES"/>
        </a:p>
      </dgm:t>
    </dgm:pt>
    <dgm:pt modelId="{4E0CADB6-4C4E-486D-AC1C-B0A8FBED6BC8}" type="pres">
      <dgm:prSet presAssocID="{9E6B0B6B-F6B1-49E4-95EE-0CC20AD2F46A}" presName="compNode" presStyleCnt="0"/>
      <dgm:spPr/>
    </dgm:pt>
    <dgm:pt modelId="{F3DD5877-A8A4-4962-A567-435F6F0AD830}" type="pres">
      <dgm:prSet presAssocID="{9E6B0B6B-F6B1-49E4-95EE-0CC20AD2F46A}" presName="noGeometry" presStyleCnt="0"/>
      <dgm:spPr/>
    </dgm:pt>
    <dgm:pt modelId="{BB9D5814-969A-42BB-BC8D-25EA2948E428}" type="pres">
      <dgm:prSet presAssocID="{9E6B0B6B-F6B1-49E4-95EE-0CC20AD2F46A}" presName="childTextVisible" presStyleLbl="bgAccFollowNode1" presStyleIdx="0" presStyleCnt="3">
        <dgm:presLayoutVars>
          <dgm:bulletEnabled val="1"/>
        </dgm:presLayoutVars>
      </dgm:prSet>
      <dgm:spPr>
        <a:prstGeom prst="rightArrow">
          <a:avLst>
            <a:gd name="adj1" fmla="val 70000"/>
            <a:gd name="adj2" fmla="val 50000"/>
          </a:avLst>
        </a:prstGeom>
      </dgm:spPr>
      <dgm:t>
        <a:bodyPr/>
        <a:lstStyle/>
        <a:p>
          <a:endParaRPr lang="es-ES"/>
        </a:p>
      </dgm:t>
    </dgm:pt>
    <dgm:pt modelId="{D179F5BF-9383-43D9-A6D7-EDA5C8DC0662}" type="pres">
      <dgm:prSet presAssocID="{9E6B0B6B-F6B1-49E4-95EE-0CC20AD2F46A}" presName="childTextHidden" presStyleLbl="bgAccFollowNode1" presStyleIdx="0" presStyleCnt="3"/>
      <dgm:spPr/>
      <dgm:t>
        <a:bodyPr/>
        <a:lstStyle/>
        <a:p>
          <a:endParaRPr lang="es-ES"/>
        </a:p>
      </dgm:t>
    </dgm:pt>
    <dgm:pt modelId="{E57C51F6-9959-4922-9167-3D2562EFF17A}" type="pres">
      <dgm:prSet presAssocID="{9E6B0B6B-F6B1-49E4-95EE-0CC20AD2F46A}" presName="parentText" presStyleLbl="node1" presStyleIdx="0" presStyleCnt="3">
        <dgm:presLayoutVars>
          <dgm:chMax val="1"/>
          <dgm:bulletEnabled val="1"/>
        </dgm:presLayoutVars>
      </dgm:prSet>
      <dgm:spPr>
        <a:prstGeom prst="ellipse">
          <a:avLst/>
        </a:prstGeom>
      </dgm:spPr>
      <dgm:t>
        <a:bodyPr/>
        <a:lstStyle/>
        <a:p>
          <a:endParaRPr lang="es-ES"/>
        </a:p>
      </dgm:t>
    </dgm:pt>
    <dgm:pt modelId="{FA021C6D-5226-41C6-B9D3-1F272731DD50}" type="pres">
      <dgm:prSet presAssocID="{9E6B0B6B-F6B1-49E4-95EE-0CC20AD2F46A}" presName="aSpace" presStyleCnt="0"/>
      <dgm:spPr/>
    </dgm:pt>
    <dgm:pt modelId="{6E18A7B4-314C-461B-81C3-0CC13A5616F7}" type="pres">
      <dgm:prSet presAssocID="{D6B213DD-820B-4CCE-97C0-AC8D39141493}" presName="compNode" presStyleCnt="0"/>
      <dgm:spPr/>
    </dgm:pt>
    <dgm:pt modelId="{A3501E86-5F7E-4EF6-8D20-16FDD8AB8C49}" type="pres">
      <dgm:prSet presAssocID="{D6B213DD-820B-4CCE-97C0-AC8D39141493}" presName="noGeometry" presStyleCnt="0"/>
      <dgm:spPr/>
    </dgm:pt>
    <dgm:pt modelId="{46AE0ADD-C6A7-4182-ADE6-860938DE6489}" type="pres">
      <dgm:prSet presAssocID="{D6B213DD-820B-4CCE-97C0-AC8D39141493}" presName="childTextVisible" presStyleLbl="bgAccFollowNode1" presStyleIdx="1" presStyleCnt="3">
        <dgm:presLayoutVars>
          <dgm:bulletEnabled val="1"/>
        </dgm:presLayoutVars>
      </dgm:prSet>
      <dgm:spPr>
        <a:prstGeom prst="rightArrow">
          <a:avLst>
            <a:gd name="adj1" fmla="val 70000"/>
            <a:gd name="adj2" fmla="val 50000"/>
          </a:avLst>
        </a:prstGeom>
      </dgm:spPr>
      <dgm:t>
        <a:bodyPr/>
        <a:lstStyle/>
        <a:p>
          <a:endParaRPr lang="es-ES"/>
        </a:p>
      </dgm:t>
    </dgm:pt>
    <dgm:pt modelId="{B2345DD3-726C-4323-AADA-4D8C682B02D1}" type="pres">
      <dgm:prSet presAssocID="{D6B213DD-820B-4CCE-97C0-AC8D39141493}" presName="childTextHidden" presStyleLbl="bgAccFollowNode1" presStyleIdx="1" presStyleCnt="3"/>
      <dgm:spPr/>
      <dgm:t>
        <a:bodyPr/>
        <a:lstStyle/>
        <a:p>
          <a:endParaRPr lang="es-ES"/>
        </a:p>
      </dgm:t>
    </dgm:pt>
    <dgm:pt modelId="{C8063090-C72A-47EB-83D1-F8A5C48B2459}" type="pres">
      <dgm:prSet presAssocID="{D6B213DD-820B-4CCE-97C0-AC8D39141493}" presName="parentText" presStyleLbl="node1" presStyleIdx="1" presStyleCnt="3">
        <dgm:presLayoutVars>
          <dgm:chMax val="1"/>
          <dgm:bulletEnabled val="1"/>
        </dgm:presLayoutVars>
      </dgm:prSet>
      <dgm:spPr>
        <a:prstGeom prst="ellipse">
          <a:avLst/>
        </a:prstGeom>
      </dgm:spPr>
      <dgm:t>
        <a:bodyPr/>
        <a:lstStyle/>
        <a:p>
          <a:endParaRPr lang="es-ES"/>
        </a:p>
      </dgm:t>
    </dgm:pt>
    <dgm:pt modelId="{ED8B3A73-E2B0-4624-B584-7F790B3325C7}" type="pres">
      <dgm:prSet presAssocID="{D6B213DD-820B-4CCE-97C0-AC8D39141493}" presName="aSpace" presStyleCnt="0"/>
      <dgm:spPr/>
    </dgm:pt>
    <dgm:pt modelId="{56DD439B-054E-4478-B83E-EC6F5FBBF76F}" type="pres">
      <dgm:prSet presAssocID="{3961B30D-5E09-42F8-9F9F-847A56238DB1}" presName="compNode" presStyleCnt="0"/>
      <dgm:spPr/>
    </dgm:pt>
    <dgm:pt modelId="{426F0AB5-3236-4510-833B-82DD5E1A98A3}" type="pres">
      <dgm:prSet presAssocID="{3961B30D-5E09-42F8-9F9F-847A56238DB1}" presName="noGeometry" presStyleCnt="0"/>
      <dgm:spPr/>
    </dgm:pt>
    <dgm:pt modelId="{6B250204-C0F4-49EA-92F6-F6A93E322D81}" type="pres">
      <dgm:prSet presAssocID="{3961B30D-5E09-42F8-9F9F-847A56238DB1}" presName="childTextVisible" presStyleLbl="bgAccFollowNode1" presStyleIdx="2" presStyleCnt="3">
        <dgm:presLayoutVars>
          <dgm:bulletEnabled val="1"/>
        </dgm:presLayoutVars>
      </dgm:prSet>
      <dgm:spPr>
        <a:prstGeom prst="rightArrow">
          <a:avLst>
            <a:gd name="adj1" fmla="val 70000"/>
            <a:gd name="adj2" fmla="val 50000"/>
          </a:avLst>
        </a:prstGeom>
      </dgm:spPr>
      <dgm:t>
        <a:bodyPr/>
        <a:lstStyle/>
        <a:p>
          <a:endParaRPr lang="es-ES"/>
        </a:p>
      </dgm:t>
    </dgm:pt>
    <dgm:pt modelId="{8C418A7B-5A18-4F01-8EB0-A53924D95223}" type="pres">
      <dgm:prSet presAssocID="{3961B30D-5E09-42F8-9F9F-847A56238DB1}" presName="childTextHidden" presStyleLbl="bgAccFollowNode1" presStyleIdx="2" presStyleCnt="3"/>
      <dgm:spPr/>
      <dgm:t>
        <a:bodyPr/>
        <a:lstStyle/>
        <a:p>
          <a:endParaRPr lang="es-ES"/>
        </a:p>
      </dgm:t>
    </dgm:pt>
    <dgm:pt modelId="{036BF0C0-677D-4E3B-9769-51E8A88A7714}" type="pres">
      <dgm:prSet presAssocID="{3961B30D-5E09-42F8-9F9F-847A56238DB1}" presName="parentText" presStyleLbl="node1" presStyleIdx="2" presStyleCnt="3">
        <dgm:presLayoutVars>
          <dgm:chMax val="1"/>
          <dgm:bulletEnabled val="1"/>
        </dgm:presLayoutVars>
      </dgm:prSet>
      <dgm:spPr>
        <a:prstGeom prst="ellipse">
          <a:avLst/>
        </a:prstGeom>
      </dgm:spPr>
      <dgm:t>
        <a:bodyPr/>
        <a:lstStyle/>
        <a:p>
          <a:endParaRPr lang="es-ES"/>
        </a:p>
      </dgm:t>
    </dgm:pt>
  </dgm:ptLst>
  <dgm:cxnLst>
    <dgm:cxn modelId="{2CB58CD1-7CC7-4DD1-843A-2336D2A7F312}" srcId="{24D4544A-F05B-4DD5-A5DC-52F5D1DE298F}" destId="{D6B213DD-820B-4CCE-97C0-AC8D39141493}" srcOrd="1" destOrd="0" parTransId="{474464F7-62C5-4182-81D6-68380E81EB87}" sibTransId="{34F95969-D923-4359-AC22-6ABE2F61A423}"/>
    <dgm:cxn modelId="{C9FEF101-E365-47CF-BC9C-476BE9347714}" srcId="{9E6B0B6B-F6B1-49E4-95EE-0CC20AD2F46A}" destId="{FC7235F8-E5A3-4664-8780-92DA31A1C40C}" srcOrd="0" destOrd="0" parTransId="{7452CA51-1803-43BA-B2E4-061E61EAC844}" sibTransId="{F68DADCD-331F-4B20-A23C-EDA4E975651B}"/>
    <dgm:cxn modelId="{58ABBEEA-63A3-4086-9C06-87374BC5EF6D}" type="presOf" srcId="{3CEA4047-FE0C-4EF4-8898-080636DD475A}" destId="{8C418A7B-5A18-4F01-8EB0-A53924D95223}" srcOrd="1" destOrd="1" presId="urn:microsoft.com/office/officeart/2005/8/layout/hProcess6"/>
    <dgm:cxn modelId="{20274AFE-0C13-4B74-B9E1-735ACA908E5E}" type="presOf" srcId="{FC7235F8-E5A3-4664-8780-92DA31A1C40C}" destId="{D179F5BF-9383-43D9-A6D7-EDA5C8DC0662}" srcOrd="1" destOrd="0" presId="urn:microsoft.com/office/officeart/2005/8/layout/hProcess6"/>
    <dgm:cxn modelId="{2A158589-46AA-4F03-986E-6FB4575C6AF5}" type="presOf" srcId="{7DEBC63A-B6F9-4223-BAE5-39A0A9CEDF60}" destId="{46AE0ADD-C6A7-4182-ADE6-860938DE6489}" srcOrd="0" destOrd="1" presId="urn:microsoft.com/office/officeart/2005/8/layout/hProcess6"/>
    <dgm:cxn modelId="{70992642-B665-41DD-AFDE-B0615D3B2E5C}" srcId="{9E6B0B6B-F6B1-49E4-95EE-0CC20AD2F46A}" destId="{F6FC9DF6-AAAD-4744-9769-C95B5ED7F6A4}" srcOrd="1" destOrd="0" parTransId="{B9C889F2-C89D-4C8C-8148-D6DDE1367D3C}" sibTransId="{8C31D7D6-0EF8-4C1C-B046-8C513D4B9E26}"/>
    <dgm:cxn modelId="{31A06E18-DD8A-4B54-BD3B-91DF03D33515}" srcId="{D6B213DD-820B-4CCE-97C0-AC8D39141493}" destId="{7DEBC63A-B6F9-4223-BAE5-39A0A9CEDF60}" srcOrd="1" destOrd="0" parTransId="{AE378680-6325-4261-A160-9CDA62D4B437}" sibTransId="{F52DC674-8C9A-41D5-BC8C-DB337F133CA5}"/>
    <dgm:cxn modelId="{73A65382-C005-48C8-B6DF-153F27AED3F1}" srcId="{24D4544A-F05B-4DD5-A5DC-52F5D1DE298F}" destId="{3961B30D-5E09-42F8-9F9F-847A56238DB1}" srcOrd="2" destOrd="0" parTransId="{7DCAAB64-9D88-4114-AF2B-094A58E07F5C}" sibTransId="{888D6907-4233-4676-B0BA-5E67A0C8C903}"/>
    <dgm:cxn modelId="{DB9940A1-1438-48F6-9421-CC96C2550231}" type="presOf" srcId="{7B3C0747-E4A2-44EE-BB7A-89756D6F168E}" destId="{B2345DD3-726C-4323-AADA-4D8C682B02D1}" srcOrd="1" destOrd="0" presId="urn:microsoft.com/office/officeart/2005/8/layout/hProcess6"/>
    <dgm:cxn modelId="{197277D1-DC0B-4EB2-AEBD-40EE6E987F0C}" type="presOf" srcId="{F6FC9DF6-AAAD-4744-9769-C95B5ED7F6A4}" destId="{D179F5BF-9383-43D9-A6D7-EDA5C8DC0662}" srcOrd="1" destOrd="1" presId="urn:microsoft.com/office/officeart/2005/8/layout/hProcess6"/>
    <dgm:cxn modelId="{C9A4DBC8-4E69-43E0-B6A2-D3A45FB09551}" type="presOf" srcId="{D9605539-E1FF-4DAE-B863-BF51DA4870BF}" destId="{8C418A7B-5A18-4F01-8EB0-A53924D95223}" srcOrd="1" destOrd="0" presId="urn:microsoft.com/office/officeart/2005/8/layout/hProcess6"/>
    <dgm:cxn modelId="{7F7D9BC4-9431-4FC9-9F3D-F69CB583F0A6}" type="presOf" srcId="{FC7235F8-E5A3-4664-8780-92DA31A1C40C}" destId="{BB9D5814-969A-42BB-BC8D-25EA2948E428}" srcOrd="0" destOrd="0" presId="urn:microsoft.com/office/officeart/2005/8/layout/hProcess6"/>
    <dgm:cxn modelId="{762F2D2C-357B-4DBC-A6C8-1045943644C3}" type="presOf" srcId="{AA554A79-932F-4E49-A539-86217414A103}" destId="{8C418A7B-5A18-4F01-8EB0-A53924D95223}" srcOrd="1" destOrd="2" presId="urn:microsoft.com/office/officeart/2005/8/layout/hProcess6"/>
    <dgm:cxn modelId="{26C31690-0011-4D31-B50F-597E2C4C7B6A}" type="presOf" srcId="{9E6B0B6B-F6B1-49E4-95EE-0CC20AD2F46A}" destId="{E57C51F6-9959-4922-9167-3D2562EFF17A}" srcOrd="0" destOrd="0" presId="urn:microsoft.com/office/officeart/2005/8/layout/hProcess6"/>
    <dgm:cxn modelId="{B7AF476B-CB15-4CCF-A75E-5B31D85C8EBB}" type="presOf" srcId="{3CEA4047-FE0C-4EF4-8898-080636DD475A}" destId="{6B250204-C0F4-49EA-92F6-F6A93E322D81}" srcOrd="0" destOrd="1" presId="urn:microsoft.com/office/officeart/2005/8/layout/hProcess6"/>
    <dgm:cxn modelId="{6463C123-25BA-4E90-B302-78F40D15311A}" srcId="{24D4544A-F05B-4DD5-A5DC-52F5D1DE298F}" destId="{9E6B0B6B-F6B1-49E4-95EE-0CC20AD2F46A}" srcOrd="0" destOrd="0" parTransId="{1AA6093E-BCC3-4162-8F75-B53D86FA7DAC}" sibTransId="{9EBDC884-85AB-474F-89BB-9F0DE798259D}"/>
    <dgm:cxn modelId="{0A1F2C6A-637C-416E-BB1C-F2DFEF25019B}" type="presOf" srcId="{D9605539-E1FF-4DAE-B863-BF51DA4870BF}" destId="{6B250204-C0F4-49EA-92F6-F6A93E322D81}" srcOrd="0" destOrd="0" presId="urn:microsoft.com/office/officeart/2005/8/layout/hProcess6"/>
    <dgm:cxn modelId="{715AF774-BCC5-4A78-A4B0-A45ED213C9DA}" type="presOf" srcId="{24D4544A-F05B-4DD5-A5DC-52F5D1DE298F}" destId="{80CDBA78-0EB8-4539-9F00-EF49131ED437}" srcOrd="0" destOrd="0" presId="urn:microsoft.com/office/officeart/2005/8/layout/hProcess6"/>
    <dgm:cxn modelId="{448756C9-F01A-40FF-847C-8328401B318E}" srcId="{3961B30D-5E09-42F8-9F9F-847A56238DB1}" destId="{3CEA4047-FE0C-4EF4-8898-080636DD475A}" srcOrd="1" destOrd="0" parTransId="{B1C8192C-FB48-4A6A-8F2E-7EEA0CC699D4}" sibTransId="{77A694E7-6EBD-498B-8556-7D9FEEA26851}"/>
    <dgm:cxn modelId="{4D53A5FE-A661-4A16-B66D-AD50DF4AB08F}" type="presOf" srcId="{3961B30D-5E09-42F8-9F9F-847A56238DB1}" destId="{036BF0C0-677D-4E3B-9769-51E8A88A7714}" srcOrd="0" destOrd="0" presId="urn:microsoft.com/office/officeart/2005/8/layout/hProcess6"/>
    <dgm:cxn modelId="{B98D8A0F-EA83-4296-9B32-D7884A47C7C1}" type="presOf" srcId="{AA554A79-932F-4E49-A539-86217414A103}" destId="{6B250204-C0F4-49EA-92F6-F6A93E322D81}" srcOrd="0" destOrd="2" presId="urn:microsoft.com/office/officeart/2005/8/layout/hProcess6"/>
    <dgm:cxn modelId="{1AD895BB-205B-4D70-A772-6A44856F5176}" srcId="{3961B30D-5E09-42F8-9F9F-847A56238DB1}" destId="{D9605539-E1FF-4DAE-B863-BF51DA4870BF}" srcOrd="0" destOrd="0" parTransId="{AE284465-600B-42F2-B6E2-1372383D3D79}" sibTransId="{DB4A5C14-8ED5-4DB6-B08D-DE90D0415831}"/>
    <dgm:cxn modelId="{FFB50774-4287-421E-BABF-523C30D0C896}" srcId="{D6B213DD-820B-4CCE-97C0-AC8D39141493}" destId="{7B3C0747-E4A2-44EE-BB7A-89756D6F168E}" srcOrd="0" destOrd="0" parTransId="{D432371E-77CB-40EB-82FD-D7BE16A46043}" sibTransId="{2353FA78-FB9D-48E5-80F8-4A357EBE9DF7}"/>
    <dgm:cxn modelId="{AD79082E-0EA0-47FA-B03C-C788DC6E31C7}" type="presOf" srcId="{7B3C0747-E4A2-44EE-BB7A-89756D6F168E}" destId="{46AE0ADD-C6A7-4182-ADE6-860938DE6489}" srcOrd="0" destOrd="0" presId="urn:microsoft.com/office/officeart/2005/8/layout/hProcess6"/>
    <dgm:cxn modelId="{561CBF2F-34E0-4E2C-AACA-D1F7E1DFC860}" type="presOf" srcId="{7DEBC63A-B6F9-4223-BAE5-39A0A9CEDF60}" destId="{B2345DD3-726C-4323-AADA-4D8C682B02D1}" srcOrd="1" destOrd="1" presId="urn:microsoft.com/office/officeart/2005/8/layout/hProcess6"/>
    <dgm:cxn modelId="{FCA653DC-4FCC-4E59-9B89-0FCEA061537A}" srcId="{3961B30D-5E09-42F8-9F9F-847A56238DB1}" destId="{AA554A79-932F-4E49-A539-86217414A103}" srcOrd="2" destOrd="0" parTransId="{7DAA5FF4-2ADA-4D8F-AA6D-ACF041BDB329}" sibTransId="{2AE41D2A-35F2-4CC3-98A8-230119E5C623}"/>
    <dgm:cxn modelId="{7ED6372A-A795-4B44-9F6A-C611F79F5AD6}" type="presOf" srcId="{D6B213DD-820B-4CCE-97C0-AC8D39141493}" destId="{C8063090-C72A-47EB-83D1-F8A5C48B2459}" srcOrd="0" destOrd="0" presId="urn:microsoft.com/office/officeart/2005/8/layout/hProcess6"/>
    <dgm:cxn modelId="{CE51AF25-125A-45C0-9ED6-D94736CFD1C2}" type="presOf" srcId="{F6FC9DF6-AAAD-4744-9769-C95B5ED7F6A4}" destId="{BB9D5814-969A-42BB-BC8D-25EA2948E428}" srcOrd="0" destOrd="1" presId="urn:microsoft.com/office/officeart/2005/8/layout/hProcess6"/>
    <dgm:cxn modelId="{692BB1FB-1046-4FC2-A29D-502BB0DBB09A}" type="presParOf" srcId="{80CDBA78-0EB8-4539-9F00-EF49131ED437}" destId="{4E0CADB6-4C4E-486D-AC1C-B0A8FBED6BC8}" srcOrd="0" destOrd="0" presId="urn:microsoft.com/office/officeart/2005/8/layout/hProcess6"/>
    <dgm:cxn modelId="{119BF1D4-1D15-4600-8005-725013BA49A2}" type="presParOf" srcId="{4E0CADB6-4C4E-486D-AC1C-B0A8FBED6BC8}" destId="{F3DD5877-A8A4-4962-A567-435F6F0AD830}" srcOrd="0" destOrd="0" presId="urn:microsoft.com/office/officeart/2005/8/layout/hProcess6"/>
    <dgm:cxn modelId="{D47F30CF-1D53-46FA-B3D4-77F87DDB2E98}" type="presParOf" srcId="{4E0CADB6-4C4E-486D-AC1C-B0A8FBED6BC8}" destId="{BB9D5814-969A-42BB-BC8D-25EA2948E428}" srcOrd="1" destOrd="0" presId="urn:microsoft.com/office/officeart/2005/8/layout/hProcess6"/>
    <dgm:cxn modelId="{3777C958-E179-46A3-8701-C30EE6C30076}" type="presParOf" srcId="{4E0CADB6-4C4E-486D-AC1C-B0A8FBED6BC8}" destId="{D179F5BF-9383-43D9-A6D7-EDA5C8DC0662}" srcOrd="2" destOrd="0" presId="urn:microsoft.com/office/officeart/2005/8/layout/hProcess6"/>
    <dgm:cxn modelId="{F942FDFF-A1CC-41FB-BC93-8844796ED21F}" type="presParOf" srcId="{4E0CADB6-4C4E-486D-AC1C-B0A8FBED6BC8}" destId="{E57C51F6-9959-4922-9167-3D2562EFF17A}" srcOrd="3" destOrd="0" presId="urn:microsoft.com/office/officeart/2005/8/layout/hProcess6"/>
    <dgm:cxn modelId="{F1A7CB55-7F62-43B6-9BAB-7D0BCDF42074}" type="presParOf" srcId="{80CDBA78-0EB8-4539-9F00-EF49131ED437}" destId="{FA021C6D-5226-41C6-B9D3-1F272731DD50}" srcOrd="1" destOrd="0" presId="urn:microsoft.com/office/officeart/2005/8/layout/hProcess6"/>
    <dgm:cxn modelId="{045EA398-1D0E-469D-98A5-1B80613FF749}" type="presParOf" srcId="{80CDBA78-0EB8-4539-9F00-EF49131ED437}" destId="{6E18A7B4-314C-461B-81C3-0CC13A5616F7}" srcOrd="2" destOrd="0" presId="urn:microsoft.com/office/officeart/2005/8/layout/hProcess6"/>
    <dgm:cxn modelId="{4263F880-713B-43AD-89BC-03C5FC287375}" type="presParOf" srcId="{6E18A7B4-314C-461B-81C3-0CC13A5616F7}" destId="{A3501E86-5F7E-4EF6-8D20-16FDD8AB8C49}" srcOrd="0" destOrd="0" presId="urn:microsoft.com/office/officeart/2005/8/layout/hProcess6"/>
    <dgm:cxn modelId="{9F733315-A877-490F-80B3-75F118E05BE0}" type="presParOf" srcId="{6E18A7B4-314C-461B-81C3-0CC13A5616F7}" destId="{46AE0ADD-C6A7-4182-ADE6-860938DE6489}" srcOrd="1" destOrd="0" presId="urn:microsoft.com/office/officeart/2005/8/layout/hProcess6"/>
    <dgm:cxn modelId="{F30921FF-B894-4D67-8BEA-41EDDBD37F58}" type="presParOf" srcId="{6E18A7B4-314C-461B-81C3-0CC13A5616F7}" destId="{B2345DD3-726C-4323-AADA-4D8C682B02D1}" srcOrd="2" destOrd="0" presId="urn:microsoft.com/office/officeart/2005/8/layout/hProcess6"/>
    <dgm:cxn modelId="{48957111-CEB6-4370-AE62-D96FD2436590}" type="presParOf" srcId="{6E18A7B4-314C-461B-81C3-0CC13A5616F7}" destId="{C8063090-C72A-47EB-83D1-F8A5C48B2459}" srcOrd="3" destOrd="0" presId="urn:microsoft.com/office/officeart/2005/8/layout/hProcess6"/>
    <dgm:cxn modelId="{E0E22438-16D0-431A-B4D0-945A767FDB47}" type="presParOf" srcId="{80CDBA78-0EB8-4539-9F00-EF49131ED437}" destId="{ED8B3A73-E2B0-4624-B584-7F790B3325C7}" srcOrd="3" destOrd="0" presId="urn:microsoft.com/office/officeart/2005/8/layout/hProcess6"/>
    <dgm:cxn modelId="{E9ED8573-77D0-4F89-8104-F59212792C3A}" type="presParOf" srcId="{80CDBA78-0EB8-4539-9F00-EF49131ED437}" destId="{56DD439B-054E-4478-B83E-EC6F5FBBF76F}" srcOrd="4" destOrd="0" presId="urn:microsoft.com/office/officeart/2005/8/layout/hProcess6"/>
    <dgm:cxn modelId="{FCF7813C-1FB5-4A9B-9FAD-069E29FB42C8}" type="presParOf" srcId="{56DD439B-054E-4478-B83E-EC6F5FBBF76F}" destId="{426F0AB5-3236-4510-833B-82DD5E1A98A3}" srcOrd="0" destOrd="0" presId="urn:microsoft.com/office/officeart/2005/8/layout/hProcess6"/>
    <dgm:cxn modelId="{314650EA-A63D-4FB8-BDF0-A08FC8D472AC}" type="presParOf" srcId="{56DD439B-054E-4478-B83E-EC6F5FBBF76F}" destId="{6B250204-C0F4-49EA-92F6-F6A93E322D81}" srcOrd="1" destOrd="0" presId="urn:microsoft.com/office/officeart/2005/8/layout/hProcess6"/>
    <dgm:cxn modelId="{B0E06B17-9BD9-4E6C-A922-C4DD07733CE0}" type="presParOf" srcId="{56DD439B-054E-4478-B83E-EC6F5FBBF76F}" destId="{8C418A7B-5A18-4F01-8EB0-A53924D95223}" srcOrd="2" destOrd="0" presId="urn:microsoft.com/office/officeart/2005/8/layout/hProcess6"/>
    <dgm:cxn modelId="{8E00298C-72EB-434C-AA05-1A637EAE3D9A}" type="presParOf" srcId="{56DD439B-054E-4478-B83E-EC6F5FBBF76F}" destId="{036BF0C0-677D-4E3B-9769-51E8A88A771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73510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9682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14659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8932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335967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99762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266894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083145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96641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5008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01266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4546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27249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37070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15761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1331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75391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12/13/2019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58894278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9486"/>
            <a:ext cx="8825658" cy="3585028"/>
          </a:xfrm>
        </p:spPr>
        <p:txBody>
          <a:bodyPr/>
          <a:lstStyle/>
          <a:p>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4" name="3 Imagen" descr="encabezado capacitacion HTC (2).png"/>
          <p:cNvPicPr>
            <a:picLocks noChangeAspect="1"/>
          </p:cNvPicPr>
          <p:nvPr/>
        </p:nvPicPr>
        <p:blipFill>
          <a:blip r:embed="rId2"/>
          <a:stretch>
            <a:fillRect/>
          </a:stretch>
        </p:blipFill>
        <p:spPr>
          <a:xfrm>
            <a:off x="579112" y="283244"/>
            <a:ext cx="7559055" cy="1667259"/>
          </a:xfrm>
          <a:prstGeom prst="rect">
            <a:avLst/>
          </a:prstGeom>
        </p:spPr>
      </p:pic>
    </p:spTree>
    <p:extLst>
      <p:ext uri="{BB962C8B-B14F-4D97-AF65-F5344CB8AC3E}">
        <p14:creationId xmlns:p14="http://schemas.microsoft.com/office/powerpoint/2010/main" val="2547850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14355"/>
          </a:xfrm>
        </p:spPr>
        <p:txBody>
          <a:bodyPr/>
          <a:lstStyle/>
          <a:p>
            <a:r>
              <a:rPr lang="es-ES" sz="4400" dirty="0" smtClean="0"/>
              <a:t>LA BUENA ADMINISTRACION</a:t>
            </a:r>
            <a:endParaRPr lang="es-ES" sz="4400" dirty="0"/>
          </a:p>
        </p:txBody>
      </p:sp>
      <p:sp>
        <p:nvSpPr>
          <p:cNvPr id="4" name="Marcador de contenido 3"/>
          <p:cNvSpPr>
            <a:spLocks noGrp="1"/>
          </p:cNvSpPr>
          <p:nvPr>
            <p:ph idx="1"/>
          </p:nvPr>
        </p:nvSpPr>
        <p:spPr>
          <a:xfrm>
            <a:off x="1103312" y="1584356"/>
            <a:ext cx="8946541" cy="4664043"/>
          </a:xfrm>
        </p:spPr>
        <p:txBody>
          <a:bodyPr>
            <a:normAutofit/>
          </a:bodyPr>
          <a:lstStyle/>
          <a:p>
            <a:r>
              <a:rPr lang="es-ES" dirty="0" smtClean="0"/>
              <a:t>El “deber ser” de la Administración</a:t>
            </a:r>
          </a:p>
          <a:p>
            <a:r>
              <a:rPr lang="es-ES" dirty="0" smtClean="0"/>
              <a:t>Fue consagrada como un DERECHO para los Ciudadanos y un DEBER de la Administración.- (2000 – Carta Europea de los Derechos Fundamentales).-</a:t>
            </a:r>
          </a:p>
          <a:p>
            <a:r>
              <a:rPr lang="es-ES" dirty="0" smtClean="0"/>
              <a:t>Eficacia, Eficiencia, Transparencia</a:t>
            </a:r>
          </a:p>
          <a:p>
            <a:pPr marL="0" indent="0">
              <a:buNone/>
            </a:pPr>
            <a:endParaRPr lang="es-ES" dirty="0" smtClean="0"/>
          </a:p>
          <a:p>
            <a:pPr marL="0" indent="0">
              <a:buNone/>
            </a:pPr>
            <a:endParaRPr lang="es-ES" dirty="0"/>
          </a:p>
          <a:p>
            <a:pPr marL="0" indent="0" algn="ctr">
              <a:buNone/>
            </a:pPr>
            <a:r>
              <a:rPr lang="es-ES" dirty="0" smtClean="0"/>
              <a:t>          La obligación de RENDIR CUENTAS</a:t>
            </a:r>
          </a:p>
          <a:p>
            <a:pPr marL="0" indent="0" algn="ctr">
              <a:buNone/>
            </a:pPr>
            <a:r>
              <a:rPr lang="es-ES" dirty="0" smtClean="0"/>
              <a:t>La cual no se debe a un destinatario especifico sino a la ciudadanía en general, toda vez que gestionan bienes y recursos que no son propio sino de la Sociedad</a:t>
            </a:r>
            <a:endParaRPr lang="es-ES" dirty="0"/>
          </a:p>
        </p:txBody>
      </p:sp>
      <p:sp>
        <p:nvSpPr>
          <p:cNvPr id="5" name="Flecha abajo 4"/>
          <p:cNvSpPr/>
          <p:nvPr/>
        </p:nvSpPr>
        <p:spPr>
          <a:xfrm>
            <a:off x="5142367" y="3427173"/>
            <a:ext cx="117695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260489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p:cNvPicPr>
            <a:picLocks noChangeAspect="1"/>
          </p:cNvPicPr>
          <p:nvPr/>
        </p:nvPicPr>
        <p:blipFill>
          <a:blip r:embed="rId2"/>
          <a:stretch>
            <a:fillRect/>
          </a:stretch>
        </p:blipFill>
        <p:spPr>
          <a:xfrm>
            <a:off x="816044" y="1515246"/>
            <a:ext cx="9760972" cy="2020394"/>
          </a:xfrm>
          <a:prstGeom prst="rect">
            <a:avLst/>
          </a:prstGeom>
        </p:spPr>
      </p:pic>
    </p:spTree>
    <p:extLst>
      <p:ext uri="{BB962C8B-B14F-4D97-AF65-F5344CB8AC3E}">
        <p14:creationId xmlns:p14="http://schemas.microsoft.com/office/powerpoint/2010/main" val="71346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stretch>
            <a:fillRect/>
          </a:stretch>
        </p:blipFill>
        <p:spPr>
          <a:xfrm>
            <a:off x="1239514" y="0"/>
            <a:ext cx="4327832" cy="6650733"/>
          </a:xfrm>
          <a:prstGeom prst="rect">
            <a:avLst/>
          </a:prstGeom>
        </p:spPr>
      </p:pic>
      <p:pic>
        <p:nvPicPr>
          <p:cNvPr id="5" name="Imagen 2"/>
          <p:cNvPicPr>
            <a:picLocks noChangeAspect="1"/>
          </p:cNvPicPr>
          <p:nvPr/>
        </p:nvPicPr>
        <p:blipFill>
          <a:blip r:embed="rId3"/>
          <a:stretch>
            <a:fillRect/>
          </a:stretch>
        </p:blipFill>
        <p:spPr>
          <a:xfrm>
            <a:off x="5709869" y="283779"/>
            <a:ext cx="4217858" cy="2927500"/>
          </a:xfrm>
          <a:prstGeom prst="rect">
            <a:avLst/>
          </a:prstGeom>
        </p:spPr>
      </p:pic>
    </p:spTree>
    <p:extLst>
      <p:ext uri="{BB962C8B-B14F-4D97-AF65-F5344CB8AC3E}">
        <p14:creationId xmlns:p14="http://schemas.microsoft.com/office/powerpoint/2010/main" val="309944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p:cNvPicPr>
            <a:picLocks noChangeAspect="1"/>
          </p:cNvPicPr>
          <p:nvPr/>
        </p:nvPicPr>
        <p:blipFill>
          <a:blip r:embed="rId2"/>
          <a:stretch>
            <a:fillRect/>
          </a:stretch>
        </p:blipFill>
        <p:spPr>
          <a:xfrm>
            <a:off x="2534096" y="197254"/>
            <a:ext cx="7114402" cy="6454957"/>
          </a:xfrm>
          <a:prstGeom prst="rect">
            <a:avLst/>
          </a:prstGeom>
        </p:spPr>
      </p:pic>
    </p:spTree>
    <p:extLst>
      <p:ext uri="{BB962C8B-B14F-4D97-AF65-F5344CB8AC3E}">
        <p14:creationId xmlns:p14="http://schemas.microsoft.com/office/powerpoint/2010/main" val="76020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27" y="1156500"/>
            <a:ext cx="10917174" cy="5172797"/>
          </a:xfrm>
          <a:prstGeom prst="rect">
            <a:avLst/>
          </a:prstGeom>
        </p:spPr>
      </p:pic>
    </p:spTree>
    <p:extLst>
      <p:ext uri="{BB962C8B-B14F-4D97-AF65-F5344CB8AC3E}">
        <p14:creationId xmlns:p14="http://schemas.microsoft.com/office/powerpoint/2010/main" val="40691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CUESTIONES ESPECIALES</a:t>
            </a:r>
            <a:br>
              <a:rPr lang="es-AR" sz="3000" dirty="0" smtClean="0"/>
            </a:br>
            <a:r>
              <a:rPr lang="es-AR" sz="3000" dirty="0"/>
              <a:t> </a:t>
            </a:r>
            <a:r>
              <a:rPr lang="es-AR" sz="3000" dirty="0" smtClean="0"/>
              <a:t>- COMPROBANTES DE RESGUARDO -</a:t>
            </a:r>
            <a:endParaRPr lang="es-AR" sz="3000" dirty="0"/>
          </a:p>
        </p:txBody>
      </p:sp>
      <p:pic>
        <p:nvPicPr>
          <p:cNvPr id="6" name="Marcador de contenido 3"/>
          <p:cNvPicPr>
            <a:picLocks noChangeAspect="1"/>
          </p:cNvPicPr>
          <p:nvPr/>
        </p:nvPicPr>
        <p:blipFill>
          <a:blip r:embed="rId2"/>
          <a:stretch>
            <a:fillRect/>
          </a:stretch>
        </p:blipFill>
        <p:spPr>
          <a:xfrm>
            <a:off x="2587661" y="1649792"/>
            <a:ext cx="4736174" cy="5066318"/>
          </a:xfrm>
          <a:prstGeom prst="rect">
            <a:avLst/>
          </a:prstGeom>
        </p:spPr>
      </p:pic>
      <p:sp>
        <p:nvSpPr>
          <p:cNvPr id="8" name="CuadroTexto 6"/>
          <p:cNvSpPr txBox="1"/>
          <p:nvPr/>
        </p:nvSpPr>
        <p:spPr>
          <a:xfrm>
            <a:off x="7916407" y="1679055"/>
            <a:ext cx="2758966" cy="646331"/>
          </a:xfrm>
          <a:prstGeom prst="rect">
            <a:avLst/>
          </a:prstGeom>
          <a:noFill/>
        </p:spPr>
        <p:txBody>
          <a:bodyPr wrap="square" rtlCol="0">
            <a:spAutoFit/>
          </a:bodyPr>
          <a:lstStyle/>
          <a:p>
            <a:r>
              <a:rPr lang="es-AR" dirty="0" smtClean="0"/>
              <a:t>Comprobante de Resguardo.</a:t>
            </a:r>
            <a:endParaRPr lang="es-AR" dirty="0"/>
          </a:p>
        </p:txBody>
      </p:sp>
      <p:sp>
        <p:nvSpPr>
          <p:cNvPr id="9" name="CuadroTexto 2"/>
          <p:cNvSpPr txBox="1"/>
          <p:nvPr/>
        </p:nvSpPr>
        <p:spPr>
          <a:xfrm>
            <a:off x="7821814" y="3972910"/>
            <a:ext cx="2853559" cy="923330"/>
          </a:xfrm>
          <a:prstGeom prst="rect">
            <a:avLst/>
          </a:prstGeom>
          <a:noFill/>
        </p:spPr>
        <p:txBody>
          <a:bodyPr wrap="square" rtlCol="0">
            <a:spAutoFit/>
          </a:bodyPr>
          <a:lstStyle/>
          <a:p>
            <a:r>
              <a:rPr lang="es-AR" dirty="0" smtClean="0"/>
              <a:t>Es mediante talonario impreso previa autorización de la AFIP</a:t>
            </a:r>
            <a:endParaRPr lang="es-AR" dirty="0"/>
          </a:p>
        </p:txBody>
      </p:sp>
      <p:cxnSp>
        <p:nvCxnSpPr>
          <p:cNvPr id="3" name="2 Conector recto de flecha"/>
          <p:cNvCxnSpPr/>
          <p:nvPr/>
        </p:nvCxnSpPr>
        <p:spPr>
          <a:xfrm>
            <a:off x="5295331" y="2002221"/>
            <a:ext cx="2526483"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216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03" y="337354"/>
            <a:ext cx="9218561" cy="626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86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843" y="0"/>
            <a:ext cx="55688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99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199" y="0"/>
            <a:ext cx="4594105" cy="690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68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882048" y="1175657"/>
            <a:ext cx="8277951" cy="4934857"/>
          </a:xfrm>
          <a:prstGeom prst="rect">
            <a:avLst/>
          </a:prstGeom>
        </p:spPr>
      </p:pic>
      <p:sp>
        <p:nvSpPr>
          <p:cNvPr id="5" name="Rectángulo 4"/>
          <p:cNvSpPr/>
          <p:nvPr/>
        </p:nvSpPr>
        <p:spPr>
          <a:xfrm>
            <a:off x="1882047" y="5689599"/>
            <a:ext cx="8277951" cy="420915"/>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3391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1867534" y="1175656"/>
            <a:ext cx="8306980" cy="4992915"/>
          </a:xfrm>
          <a:prstGeom prst="rect">
            <a:avLst/>
          </a:prstGeom>
        </p:spPr>
      </p:pic>
      <p:sp>
        <p:nvSpPr>
          <p:cNvPr id="6" name="Rectángulo 5"/>
          <p:cNvSpPr/>
          <p:nvPr/>
        </p:nvSpPr>
        <p:spPr>
          <a:xfrm>
            <a:off x="1867534" y="5747657"/>
            <a:ext cx="8306980" cy="420915"/>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74643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ulo 22"/>
          <p:cNvSpPr>
            <a:spLocks noGrp="1"/>
          </p:cNvSpPr>
          <p:nvPr>
            <p:ph type="title"/>
          </p:nvPr>
        </p:nvSpPr>
        <p:spPr/>
        <p:txBody>
          <a:bodyPr>
            <a:normAutofit fontScale="90000"/>
          </a:bodyPr>
          <a:lstStyle/>
          <a:p>
            <a:pPr algn="ctr"/>
            <a:r>
              <a:rPr lang="es-ES" sz="4900" dirty="0" smtClean="0"/>
              <a:t>RENDIR CUENTAS</a:t>
            </a:r>
            <a:r>
              <a:rPr lang="es-ES" sz="3200" dirty="0" smtClean="0"/>
              <a:t/>
            </a:r>
            <a:br>
              <a:rPr lang="es-ES" sz="3200" dirty="0" smtClean="0"/>
            </a:br>
            <a:r>
              <a:rPr lang="es-ES" sz="3200" dirty="0" smtClean="0">
                <a:solidFill>
                  <a:schemeClr val="tx1"/>
                </a:solidFill>
              </a:rPr>
              <a:t>Es la justificación detallada de la administración de recursos ajenas</a:t>
            </a:r>
            <a:endParaRPr lang="es-ES" sz="3200" dirty="0">
              <a:solidFill>
                <a:schemeClr val="tx1"/>
              </a:solidFill>
            </a:endParaRPr>
          </a:p>
        </p:txBody>
      </p:sp>
      <p:sp>
        <p:nvSpPr>
          <p:cNvPr id="28" name="Marcador de texto 27"/>
          <p:cNvSpPr>
            <a:spLocks noGrp="1"/>
          </p:cNvSpPr>
          <p:nvPr>
            <p:ph type="body" idx="1"/>
          </p:nvPr>
        </p:nvSpPr>
        <p:spPr/>
        <p:txBody>
          <a:bodyPr/>
          <a:lstStyle/>
          <a:p>
            <a:r>
              <a:rPr lang="es-ES" dirty="0" smtClean="0"/>
              <a:t>FUNDAMENTO</a:t>
            </a:r>
            <a:endParaRPr lang="es-ES" dirty="0"/>
          </a:p>
        </p:txBody>
      </p:sp>
      <p:sp>
        <p:nvSpPr>
          <p:cNvPr id="31" name="Marcador de texto 30"/>
          <p:cNvSpPr>
            <a:spLocks noGrp="1"/>
          </p:cNvSpPr>
          <p:nvPr>
            <p:ph type="body" sz="half" idx="15"/>
          </p:nvPr>
        </p:nvSpPr>
        <p:spPr/>
        <p:txBody>
          <a:bodyPr>
            <a:normAutofit/>
          </a:bodyPr>
          <a:lstStyle/>
          <a:p>
            <a:pPr marL="285750" indent="-285750">
              <a:buFont typeface="Wingdings" panose="05000000000000000000" pitchFamily="2" charset="2"/>
              <a:buChar char="q"/>
            </a:pPr>
            <a:r>
              <a:rPr lang="es-ES" sz="1800" dirty="0" smtClean="0"/>
              <a:t>Sistema republicano de Gobierno</a:t>
            </a:r>
          </a:p>
          <a:p>
            <a:pPr marL="285750" indent="-285750">
              <a:buFont typeface="Wingdings" panose="05000000000000000000" pitchFamily="2" charset="2"/>
              <a:buChar char="q"/>
            </a:pPr>
            <a:r>
              <a:rPr lang="es-ES" sz="1800" dirty="0" smtClean="0"/>
              <a:t>En el deber de informar a la Sociedad</a:t>
            </a:r>
          </a:p>
          <a:p>
            <a:pPr marL="285750" indent="-285750">
              <a:buFont typeface="Wingdings" panose="05000000000000000000" pitchFamily="2" charset="2"/>
              <a:buChar char="q"/>
            </a:pPr>
            <a:r>
              <a:rPr lang="es-ES" sz="1800" dirty="0" smtClean="0"/>
              <a:t>Norma jurídicas que imponer a determinados  funcionarios la obligación de rendir cuentas</a:t>
            </a:r>
            <a:endParaRPr lang="es-ES" sz="1800" dirty="0"/>
          </a:p>
        </p:txBody>
      </p:sp>
      <p:sp>
        <p:nvSpPr>
          <p:cNvPr id="29" name="Marcador de texto 28"/>
          <p:cNvSpPr>
            <a:spLocks noGrp="1"/>
          </p:cNvSpPr>
          <p:nvPr>
            <p:ph type="body" sz="quarter" idx="3"/>
          </p:nvPr>
        </p:nvSpPr>
        <p:spPr/>
        <p:txBody>
          <a:bodyPr/>
          <a:lstStyle/>
          <a:p>
            <a:pPr algn="ctr"/>
            <a:r>
              <a:rPr lang="es-ES" dirty="0" smtClean="0"/>
              <a:t>IDONEIDAD</a:t>
            </a:r>
            <a:endParaRPr lang="es-ES" dirty="0"/>
          </a:p>
        </p:txBody>
      </p:sp>
      <p:sp>
        <p:nvSpPr>
          <p:cNvPr id="32" name="Marcador de texto 31"/>
          <p:cNvSpPr>
            <a:spLocks noGrp="1"/>
          </p:cNvSpPr>
          <p:nvPr>
            <p:ph type="body" sz="half" idx="16"/>
          </p:nvPr>
        </p:nvSpPr>
        <p:spPr/>
        <p:txBody>
          <a:bodyPr>
            <a:normAutofit/>
          </a:bodyPr>
          <a:lstStyle/>
          <a:p>
            <a:pPr marL="285750" indent="-285750">
              <a:buFont typeface="Wingdings" panose="05000000000000000000" pitchFamily="2" charset="2"/>
              <a:buChar char="q"/>
            </a:pPr>
            <a:r>
              <a:rPr lang="es-ES" sz="1800" dirty="0" smtClean="0"/>
              <a:t>Permite y facilita el control</a:t>
            </a:r>
          </a:p>
          <a:p>
            <a:pPr marL="285750" indent="-285750">
              <a:buFont typeface="Wingdings" panose="05000000000000000000" pitchFamily="2" charset="2"/>
              <a:buChar char="q"/>
            </a:pPr>
            <a:r>
              <a:rPr lang="es-ES" sz="1800" dirty="0" smtClean="0"/>
              <a:t>No es control en sentido estricto</a:t>
            </a:r>
          </a:p>
        </p:txBody>
      </p:sp>
      <p:sp>
        <p:nvSpPr>
          <p:cNvPr id="30" name="Marcador de texto 29"/>
          <p:cNvSpPr>
            <a:spLocks noGrp="1"/>
          </p:cNvSpPr>
          <p:nvPr>
            <p:ph type="body" sz="quarter" idx="13"/>
          </p:nvPr>
        </p:nvSpPr>
        <p:spPr>
          <a:xfrm>
            <a:off x="7118721" y="1971993"/>
            <a:ext cx="2932113" cy="576262"/>
          </a:xfrm>
        </p:spPr>
        <p:txBody>
          <a:bodyPr/>
          <a:lstStyle/>
          <a:p>
            <a:r>
              <a:rPr lang="es-ES" dirty="0" smtClean="0"/>
              <a:t>FINALIDAD</a:t>
            </a:r>
            <a:endParaRPr lang="es-ES" dirty="0"/>
          </a:p>
        </p:txBody>
      </p:sp>
      <p:sp>
        <p:nvSpPr>
          <p:cNvPr id="33" name="Marcador de texto 32"/>
          <p:cNvSpPr>
            <a:spLocks noGrp="1"/>
          </p:cNvSpPr>
          <p:nvPr>
            <p:ph type="body" sz="half" idx="17"/>
          </p:nvPr>
        </p:nvSpPr>
        <p:spPr/>
        <p:txBody>
          <a:bodyPr>
            <a:normAutofit/>
          </a:bodyPr>
          <a:lstStyle/>
          <a:p>
            <a:pPr marL="285750" indent="-285750">
              <a:buFont typeface="Wingdings" panose="05000000000000000000" pitchFamily="2" charset="2"/>
              <a:buChar char="q"/>
            </a:pPr>
            <a:r>
              <a:rPr lang="es-ES" sz="1800" dirty="0" smtClean="0"/>
              <a:t>Permite transparentar la gestión</a:t>
            </a:r>
          </a:p>
          <a:p>
            <a:pPr marL="285750" indent="-285750">
              <a:buFont typeface="Wingdings" panose="05000000000000000000" pitchFamily="2" charset="2"/>
              <a:buChar char="q"/>
            </a:pPr>
            <a:r>
              <a:rPr lang="es-ES" sz="1800" dirty="0" smtClean="0"/>
              <a:t>Afianzar la credibilidad de la gestión</a:t>
            </a:r>
          </a:p>
          <a:p>
            <a:pPr marL="285750" indent="-285750">
              <a:buFont typeface="Wingdings" panose="05000000000000000000" pitchFamily="2" charset="2"/>
              <a:buChar char="q"/>
            </a:pPr>
            <a:r>
              <a:rPr lang="es-ES" sz="1800" dirty="0" smtClean="0"/>
              <a:t>Permite combatir la corrupción </a:t>
            </a:r>
            <a:endParaRPr lang="es-ES" sz="1800" dirty="0"/>
          </a:p>
        </p:txBody>
      </p:sp>
    </p:spTree>
    <p:extLst>
      <p:ext uri="{BB962C8B-B14F-4D97-AF65-F5344CB8AC3E}">
        <p14:creationId xmlns:p14="http://schemas.microsoft.com/office/powerpoint/2010/main" val="24061906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1867534" y="1154022"/>
            <a:ext cx="8306980" cy="5014550"/>
          </a:xfrm>
          <a:prstGeom prst="rect">
            <a:avLst/>
          </a:prstGeom>
        </p:spPr>
      </p:pic>
      <p:sp>
        <p:nvSpPr>
          <p:cNvPr id="6" name="Rectángulo 5"/>
          <p:cNvSpPr/>
          <p:nvPr/>
        </p:nvSpPr>
        <p:spPr>
          <a:xfrm>
            <a:off x="1867534" y="5747657"/>
            <a:ext cx="8306980" cy="420915"/>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8423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57" y="1624293"/>
            <a:ext cx="6731894" cy="3455706"/>
          </a:xfrm>
          <a:prstGeom prst="rect">
            <a:avLst/>
          </a:prstGeom>
        </p:spPr>
      </p:pic>
    </p:spTree>
    <p:extLst>
      <p:ext uri="{BB962C8B-B14F-4D97-AF65-F5344CB8AC3E}">
        <p14:creationId xmlns:p14="http://schemas.microsoft.com/office/powerpoint/2010/main" val="378585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9486"/>
            <a:ext cx="8825658" cy="3585028"/>
          </a:xfrm>
        </p:spPr>
        <p:txBody>
          <a:bodyPr/>
          <a:lstStyle/>
          <a:p>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1026"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4" y="379828"/>
            <a:ext cx="9332072" cy="181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5021"/>
      </p:ext>
    </p:extLst>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28161" y="2314578"/>
            <a:ext cx="8825658" cy="1356670"/>
          </a:xfrm>
        </p:spPr>
        <p:txBody>
          <a:bodyPr/>
          <a:lstStyle/>
          <a:p>
            <a:pPr algn="ctr">
              <a:lnSpc>
                <a:spcPct val="150000"/>
              </a:lnSpc>
            </a:pPr>
            <a:r>
              <a:rPr lang="es-ES" sz="4000" dirty="0" smtClean="0"/>
              <a:t>LIBROS Y REGISTROS CONTABLES </a:t>
            </a:r>
            <a:endParaRPr lang="es-ES" sz="4000" dirty="0"/>
          </a:p>
        </p:txBody>
      </p:sp>
    </p:spTree>
    <p:extLst>
      <p:ext uri="{BB962C8B-B14F-4D97-AF65-F5344CB8AC3E}">
        <p14:creationId xmlns:p14="http://schemas.microsoft.com/office/powerpoint/2010/main" val="289409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25468" y="459475"/>
            <a:ext cx="8825657" cy="928048"/>
          </a:xfrm>
        </p:spPr>
        <p:txBody>
          <a:bodyPr>
            <a:noAutofit/>
          </a:bodyPr>
          <a:lstStyle/>
          <a:p>
            <a:pPr algn="ctr"/>
            <a:r>
              <a:rPr lang="es-ES_tradnl" dirty="0" smtClean="0"/>
              <a:t>DEFINICIÓN</a:t>
            </a:r>
            <a:endParaRPr lang="es-AR" dirty="0"/>
          </a:p>
        </p:txBody>
      </p:sp>
      <p:sp>
        <p:nvSpPr>
          <p:cNvPr id="6" name="3 Título"/>
          <p:cNvSpPr txBox="1">
            <a:spLocks/>
          </p:cNvSpPr>
          <p:nvPr/>
        </p:nvSpPr>
        <p:spPr>
          <a:xfrm>
            <a:off x="1375591" y="2101754"/>
            <a:ext cx="8825657" cy="293426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lnSpc>
                <a:spcPct val="150000"/>
              </a:lnSpc>
              <a:buClr>
                <a:schemeClr val="bg2">
                  <a:lumMod val="40000"/>
                  <a:lumOff val="60000"/>
                </a:schemeClr>
              </a:buClr>
              <a:buFont typeface="Wingdings" pitchFamily="2" charset="2"/>
              <a:buChar char="q"/>
            </a:pPr>
            <a:r>
              <a:rPr lang="es-ES" sz="2000" dirty="0">
                <a:solidFill>
                  <a:schemeClr val="tx1"/>
                </a:solidFill>
              </a:rPr>
              <a:t>S</a:t>
            </a:r>
            <a:r>
              <a:rPr lang="es-ES" sz="2000" dirty="0" smtClean="0">
                <a:solidFill>
                  <a:schemeClr val="tx1"/>
                </a:solidFill>
              </a:rPr>
              <a:t>on </a:t>
            </a:r>
            <a:r>
              <a:rPr lang="es-ES" sz="2000" dirty="0">
                <a:solidFill>
                  <a:schemeClr val="tx1"/>
                </a:solidFill>
              </a:rPr>
              <a:t>aquellos soportes o</a:t>
            </a:r>
            <a:r>
              <a:rPr lang="es-ES" sz="2000" dirty="0"/>
              <a:t> </a:t>
            </a:r>
            <a:r>
              <a:rPr lang="es-ES" sz="2000" dirty="0">
                <a:solidFill>
                  <a:schemeClr val="tx1"/>
                </a:solidFill>
              </a:rPr>
              <a:t>documentos donde se refleja y se plasma toda la información económica, financiera, patrimonial y contable del municipio o comisión de fomento, operaciones que se realizan durante un periodo de tiempo determinado, y los cuales hay que legalizar de manera periódica</a:t>
            </a:r>
            <a:r>
              <a:rPr lang="es-ES" sz="2000" dirty="0" smtClean="0">
                <a:solidFill>
                  <a:schemeClr val="tx1"/>
                </a:solidFill>
              </a:rPr>
              <a:t>.</a:t>
            </a:r>
            <a:endParaRPr lang="es-AR"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25468" y="241111"/>
            <a:ext cx="8825657" cy="928048"/>
          </a:xfrm>
        </p:spPr>
        <p:txBody>
          <a:bodyPr>
            <a:noAutofit/>
          </a:bodyPr>
          <a:lstStyle/>
          <a:p>
            <a:pPr algn="ctr"/>
            <a:r>
              <a:rPr lang="es-AR" dirty="0" smtClean="0"/>
              <a:t>RÉGIMEN LEGAL</a:t>
            </a:r>
            <a:endParaRPr lang="es-AR" dirty="0"/>
          </a:p>
        </p:txBody>
      </p:sp>
      <p:sp>
        <p:nvSpPr>
          <p:cNvPr id="6" name="3 Título"/>
          <p:cNvSpPr txBox="1">
            <a:spLocks/>
          </p:cNvSpPr>
          <p:nvPr/>
        </p:nvSpPr>
        <p:spPr>
          <a:xfrm>
            <a:off x="1375591" y="1774209"/>
            <a:ext cx="8825657" cy="4503761"/>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lnSpc>
                <a:spcPct val="150000"/>
              </a:lnSpc>
              <a:buClr>
                <a:schemeClr val="bg2">
                  <a:lumMod val="40000"/>
                  <a:lumOff val="60000"/>
                </a:schemeClr>
              </a:buClr>
              <a:buFont typeface="Wingdings" pitchFamily="2" charset="2"/>
              <a:buChar char="q"/>
            </a:pPr>
            <a:r>
              <a:rPr lang="es-ES" sz="2000" dirty="0">
                <a:solidFill>
                  <a:schemeClr val="tx1"/>
                </a:solidFill>
              </a:rPr>
              <a:t>El </a:t>
            </a:r>
            <a:r>
              <a:rPr lang="es-ES" sz="2000" b="1" dirty="0">
                <a:solidFill>
                  <a:schemeClr val="tx1"/>
                </a:solidFill>
              </a:rPr>
              <a:t>HONORABLE TRIBUNAL DE CUENTAS DE LA PROVINCIA DE </a:t>
            </a:r>
            <a:r>
              <a:rPr lang="es-ES" sz="2000" b="1" dirty="0" smtClean="0">
                <a:solidFill>
                  <a:schemeClr val="tx1"/>
                </a:solidFill>
              </a:rPr>
              <a:t>FORMOSA </a:t>
            </a:r>
            <a:r>
              <a:rPr lang="es-ES" sz="2000" dirty="0" smtClean="0">
                <a:solidFill>
                  <a:schemeClr val="tx1"/>
                </a:solidFill>
              </a:rPr>
              <a:t>es</a:t>
            </a:r>
            <a:r>
              <a:rPr lang="es-ES" sz="2000" b="1" dirty="0" smtClean="0">
                <a:solidFill>
                  <a:schemeClr val="tx1"/>
                </a:solidFill>
              </a:rPr>
              <a:t> </a:t>
            </a:r>
            <a:r>
              <a:rPr lang="es-ES" sz="2000" dirty="0" smtClean="0">
                <a:solidFill>
                  <a:schemeClr val="tx1"/>
                </a:solidFill>
              </a:rPr>
              <a:t>quien </a:t>
            </a:r>
            <a:r>
              <a:rPr lang="es-ES" sz="2000" dirty="0">
                <a:solidFill>
                  <a:schemeClr val="tx1"/>
                </a:solidFill>
              </a:rPr>
              <a:t>determina que Libros y Registros son obligatorios en el ámbito de los municipios y comisiones de </a:t>
            </a:r>
            <a:r>
              <a:rPr lang="es-ES" sz="2000" dirty="0" smtClean="0">
                <a:solidFill>
                  <a:schemeClr val="tx1"/>
                </a:solidFill>
              </a:rPr>
              <a:t>fomento</a:t>
            </a:r>
            <a:r>
              <a:rPr lang="es-ES" sz="2000" b="1" dirty="0">
                <a:solidFill>
                  <a:schemeClr val="tx1"/>
                </a:solidFill>
              </a:rPr>
              <a:t>.</a:t>
            </a:r>
            <a:r>
              <a:rPr lang="es-ES" sz="2000" dirty="0" smtClean="0">
                <a:solidFill>
                  <a:schemeClr val="tx1"/>
                </a:solidFill>
              </a:rPr>
              <a:t> </a:t>
            </a:r>
          </a:p>
          <a:p>
            <a:pPr marL="457200" indent="-457200" algn="just">
              <a:lnSpc>
                <a:spcPct val="150000"/>
              </a:lnSpc>
              <a:buClr>
                <a:schemeClr val="bg2">
                  <a:lumMod val="40000"/>
                  <a:lumOff val="60000"/>
                </a:schemeClr>
              </a:buClr>
              <a:buFont typeface="Wingdings" pitchFamily="2" charset="2"/>
              <a:buChar char="q"/>
            </a:pPr>
            <a:r>
              <a:rPr lang="es-ES" sz="2000" dirty="0" smtClean="0">
                <a:solidFill>
                  <a:schemeClr val="tx1"/>
                </a:solidFill>
              </a:rPr>
              <a:t>Es </a:t>
            </a:r>
            <a:r>
              <a:rPr lang="es-ES" sz="2000" dirty="0">
                <a:solidFill>
                  <a:schemeClr val="tx1"/>
                </a:solidFill>
              </a:rPr>
              <a:t>una facultad exclusiva y excluyente </a:t>
            </a:r>
            <a:r>
              <a:rPr lang="es-ES" sz="2000" dirty="0" smtClean="0">
                <a:solidFill>
                  <a:schemeClr val="tx1"/>
                </a:solidFill>
              </a:rPr>
              <a:t>la </a:t>
            </a:r>
            <a:r>
              <a:rPr lang="es-ES" sz="2000" dirty="0">
                <a:solidFill>
                  <a:schemeClr val="tx1"/>
                </a:solidFill>
              </a:rPr>
              <a:t>de habilitar, rubricar, foliar, intervenir y cerrar todo registro y/o libro que se utilice en el ámbito público, ya sea provincial o municipal, para reflejar la operatoria del </a:t>
            </a:r>
            <a:r>
              <a:rPr lang="es-ES" sz="2000" dirty="0" smtClean="0">
                <a:solidFill>
                  <a:schemeClr val="tx1"/>
                </a:solidFill>
              </a:rPr>
              <a:t>Estado. </a:t>
            </a:r>
          </a:p>
          <a:p>
            <a:pPr algn="just" defTabSz="273050">
              <a:lnSpc>
                <a:spcPct val="150000"/>
              </a:lnSpc>
              <a:buClr>
                <a:schemeClr val="bg2">
                  <a:lumMod val="40000"/>
                  <a:lumOff val="60000"/>
                </a:schemeClr>
              </a:buClr>
            </a:pPr>
            <a:r>
              <a:rPr lang="es-ES" sz="2000" dirty="0" smtClean="0">
                <a:solidFill>
                  <a:schemeClr val="tx1"/>
                </a:solidFill>
              </a:rPr>
              <a:t>(Art</a:t>
            </a:r>
            <a:r>
              <a:rPr lang="es-ES" sz="2000" dirty="0">
                <a:solidFill>
                  <a:schemeClr val="tx1"/>
                </a:solidFill>
              </a:rPr>
              <a:t>. 3º Ley Nº 1.216, Art. </a:t>
            </a:r>
            <a:r>
              <a:rPr lang="es-ES" sz="2000" dirty="0" smtClean="0">
                <a:solidFill>
                  <a:schemeClr val="tx1"/>
                </a:solidFill>
              </a:rPr>
              <a:t>18 </a:t>
            </a:r>
            <a:r>
              <a:rPr lang="es-ES" sz="2000" dirty="0">
                <a:solidFill>
                  <a:schemeClr val="tx1"/>
                </a:solidFill>
              </a:rPr>
              <a:t>Acuerdo Nº 34.450 y Art. 1º Acuerdo Nº 29.926</a:t>
            </a:r>
            <a:r>
              <a:rPr lang="es-ES" sz="2000" dirty="0" smtClean="0">
                <a:solidFill>
                  <a:schemeClr val="tx1"/>
                </a:solidFill>
              </a:rPr>
              <a:t>).</a:t>
            </a:r>
            <a:endParaRPr lang="es-AR" sz="2000" dirty="0">
              <a:solidFill>
                <a:schemeClr val="tx1"/>
              </a:solidFill>
            </a:endParaRPr>
          </a:p>
        </p:txBody>
      </p:sp>
    </p:spTree>
    <p:extLst>
      <p:ext uri="{BB962C8B-B14F-4D97-AF65-F5344CB8AC3E}">
        <p14:creationId xmlns:p14="http://schemas.microsoft.com/office/powerpoint/2010/main" val="303038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25468" y="368489"/>
            <a:ext cx="8825657" cy="928048"/>
          </a:xfrm>
        </p:spPr>
        <p:txBody>
          <a:bodyPr>
            <a:noAutofit/>
          </a:bodyPr>
          <a:lstStyle/>
          <a:p>
            <a:pPr algn="ctr"/>
            <a:r>
              <a:rPr lang="es-AR" dirty="0" smtClean="0"/>
              <a:t>LIBROS Y REGISTROS OBLIGATORIOS</a:t>
            </a:r>
            <a:endParaRPr lang="es-AR" dirty="0"/>
          </a:p>
        </p:txBody>
      </p:sp>
      <p:sp>
        <p:nvSpPr>
          <p:cNvPr id="6" name="3 Título"/>
          <p:cNvSpPr txBox="1">
            <a:spLocks/>
          </p:cNvSpPr>
          <p:nvPr/>
        </p:nvSpPr>
        <p:spPr>
          <a:xfrm>
            <a:off x="1375590" y="1467137"/>
            <a:ext cx="8825657" cy="517932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ES" sz="2000" dirty="0" smtClean="0">
                <a:solidFill>
                  <a:schemeClr val="tx1"/>
                </a:solidFill>
              </a:rPr>
              <a:t>De uso </a:t>
            </a:r>
            <a:r>
              <a:rPr lang="es-ES" sz="2000" dirty="0">
                <a:solidFill>
                  <a:schemeClr val="tx1"/>
                </a:solidFill>
              </a:rPr>
              <a:t>anual: </a:t>
            </a:r>
            <a:endParaRPr lang="es-ES" sz="2000" dirty="0" smtClean="0">
              <a:solidFill>
                <a:schemeClr val="tx1"/>
              </a:solidFill>
            </a:endParaRPr>
          </a:p>
          <a:p>
            <a:pPr marL="723900" indent="-368300" algn="just" hangingPunct="0">
              <a:lnSpc>
                <a:spcPct val="150000"/>
              </a:lnSpc>
              <a:buClr>
                <a:schemeClr val="bg2">
                  <a:lumMod val="40000"/>
                  <a:lumOff val="60000"/>
                </a:schemeClr>
              </a:buClr>
              <a:buFont typeface="Wingdings" pitchFamily="2" charset="2"/>
              <a:buChar char="Ø"/>
            </a:pPr>
            <a:r>
              <a:rPr lang="es-ES" sz="2000" dirty="0" smtClean="0">
                <a:solidFill>
                  <a:schemeClr val="tx1"/>
                </a:solidFill>
              </a:rPr>
              <a:t>Libro </a:t>
            </a:r>
            <a:r>
              <a:rPr lang="es-ES" sz="2000" dirty="0">
                <a:solidFill>
                  <a:schemeClr val="tx1"/>
                </a:solidFill>
              </a:rPr>
              <a:t>Ingresos y </a:t>
            </a:r>
            <a:r>
              <a:rPr lang="es-ES" sz="2000" dirty="0" smtClean="0">
                <a:solidFill>
                  <a:schemeClr val="tx1"/>
                </a:solidFill>
              </a:rPr>
              <a:t>Egresos</a:t>
            </a:r>
          </a:p>
          <a:p>
            <a:pPr marL="723900" indent="-368300" algn="just" hangingPunct="0">
              <a:lnSpc>
                <a:spcPct val="150000"/>
              </a:lnSpc>
              <a:buClr>
                <a:schemeClr val="bg2">
                  <a:lumMod val="40000"/>
                  <a:lumOff val="60000"/>
                </a:schemeClr>
              </a:buClr>
              <a:buFont typeface="Wingdings" pitchFamily="2" charset="2"/>
              <a:buChar char="Ø"/>
            </a:pPr>
            <a:r>
              <a:rPr lang="es-ES" sz="2000" dirty="0" smtClean="0">
                <a:solidFill>
                  <a:schemeClr val="tx1"/>
                </a:solidFill>
              </a:rPr>
              <a:t>Libro Banco</a:t>
            </a:r>
            <a:endParaRPr lang="es-ES" sz="2000" dirty="0">
              <a:solidFill>
                <a:schemeClr val="tx1"/>
              </a:solidFill>
            </a:endParaRPr>
          </a:p>
          <a:p>
            <a:pPr marL="723900" indent="-368300" algn="just" hangingPunct="0">
              <a:lnSpc>
                <a:spcPct val="150000"/>
              </a:lnSpc>
              <a:buClr>
                <a:schemeClr val="bg2">
                  <a:lumMod val="40000"/>
                  <a:lumOff val="60000"/>
                </a:schemeClr>
              </a:buClr>
              <a:buFont typeface="Wingdings" pitchFamily="2" charset="2"/>
              <a:buChar char="Ø"/>
            </a:pPr>
            <a:r>
              <a:rPr lang="es-ES" sz="2000" dirty="0" smtClean="0">
                <a:solidFill>
                  <a:schemeClr val="tx1"/>
                </a:solidFill>
              </a:rPr>
              <a:t>Registro </a:t>
            </a:r>
            <a:r>
              <a:rPr lang="es-ES" sz="2000" dirty="0">
                <a:solidFill>
                  <a:schemeClr val="tx1"/>
                </a:solidFill>
              </a:rPr>
              <a:t>Analítico de Compromisos e </a:t>
            </a:r>
            <a:r>
              <a:rPr lang="es-ES" sz="2000" dirty="0" smtClean="0">
                <a:solidFill>
                  <a:schemeClr val="tx1"/>
                </a:solidFill>
              </a:rPr>
              <a:t>Imputaciones o Registro Analítico de Egresos</a:t>
            </a:r>
          </a:p>
          <a:p>
            <a:pPr marL="723900" indent="-368300" algn="just" hangingPunct="0">
              <a:lnSpc>
                <a:spcPct val="150000"/>
              </a:lnSpc>
              <a:buClr>
                <a:schemeClr val="bg2">
                  <a:lumMod val="40000"/>
                  <a:lumOff val="60000"/>
                </a:schemeClr>
              </a:buClr>
              <a:buFont typeface="Wingdings" pitchFamily="2" charset="2"/>
              <a:buChar char="Ø"/>
            </a:pPr>
            <a:r>
              <a:rPr lang="es-ES" sz="2000" dirty="0" smtClean="0">
                <a:solidFill>
                  <a:schemeClr val="tx1"/>
                </a:solidFill>
              </a:rPr>
              <a:t>Registro </a:t>
            </a:r>
            <a:r>
              <a:rPr lang="es-ES" sz="2000" dirty="0">
                <a:solidFill>
                  <a:schemeClr val="tx1"/>
                </a:solidFill>
              </a:rPr>
              <a:t>Analítico de </a:t>
            </a:r>
            <a:r>
              <a:rPr lang="es-ES" sz="2000" dirty="0" smtClean="0">
                <a:solidFill>
                  <a:schemeClr val="tx1"/>
                </a:solidFill>
              </a:rPr>
              <a:t>Ingresos</a:t>
            </a:r>
          </a:p>
          <a:p>
            <a:pPr marL="723900" indent="-368300" algn="just" hangingPunct="0">
              <a:lnSpc>
                <a:spcPct val="150000"/>
              </a:lnSpc>
              <a:buClr>
                <a:schemeClr val="bg2">
                  <a:lumMod val="40000"/>
                  <a:lumOff val="60000"/>
                </a:schemeClr>
              </a:buClr>
              <a:buFont typeface="Wingdings" pitchFamily="2" charset="2"/>
              <a:buChar char="Ø"/>
            </a:pPr>
            <a:r>
              <a:rPr lang="es-ES" sz="2000" dirty="0" smtClean="0">
                <a:solidFill>
                  <a:schemeClr val="tx1"/>
                </a:solidFill>
              </a:rPr>
              <a:t>En caso de llevar encuadernados los actos administrativos se exigirá únicamente el Registro Índice de Ordenanzas y Decretos o Resoluciones según corresponda, debiendo a posteriori solicitar ante el Tribunal la rubricación de los tomos encuadernados.</a:t>
            </a:r>
            <a:endParaRPr lang="es-AR" sz="2000" dirty="0">
              <a:solidFill>
                <a:schemeClr val="tx1"/>
              </a:solidFill>
            </a:endParaRPr>
          </a:p>
          <a:p>
            <a:pPr marL="342900" indent="-342900" algn="just" hangingPunct="0">
              <a:lnSpc>
                <a:spcPct val="150000"/>
              </a:lnSpc>
              <a:buClr>
                <a:schemeClr val="bg2">
                  <a:lumMod val="40000"/>
                  <a:lumOff val="60000"/>
                </a:schemeClr>
              </a:buClr>
              <a:buFont typeface="Wingdings" pitchFamily="2" charset="2"/>
              <a:buChar char="q"/>
            </a:pPr>
            <a:r>
              <a:rPr lang="es-AR" sz="2000" dirty="0" smtClean="0">
                <a:solidFill>
                  <a:schemeClr val="tx1"/>
                </a:solidFill>
              </a:rPr>
              <a:t>De Uso Permanente.</a:t>
            </a:r>
            <a:endParaRPr lang="es-ES" sz="2000" dirty="0" smtClean="0">
              <a:solidFill>
                <a:schemeClr val="tx1"/>
              </a:solidFill>
            </a:endParaRPr>
          </a:p>
        </p:txBody>
      </p:sp>
    </p:spTree>
    <p:extLst>
      <p:ext uri="{BB962C8B-B14F-4D97-AF65-F5344CB8AC3E}">
        <p14:creationId xmlns:p14="http://schemas.microsoft.com/office/powerpoint/2010/main" val="200017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25468" y="832513"/>
            <a:ext cx="8825657" cy="928048"/>
          </a:xfrm>
        </p:spPr>
        <p:txBody>
          <a:bodyPr>
            <a:noAutofit/>
          </a:bodyPr>
          <a:lstStyle/>
          <a:p>
            <a:pPr algn="ctr"/>
            <a:r>
              <a:rPr lang="es-AR" dirty="0" smtClean="0"/>
              <a:t>LIBROS Y REGISTROS OBLIGATORIOS</a:t>
            </a:r>
            <a:endParaRPr lang="es-AR" dirty="0"/>
          </a:p>
        </p:txBody>
      </p:sp>
      <p:sp>
        <p:nvSpPr>
          <p:cNvPr id="6" name="3 Título"/>
          <p:cNvSpPr txBox="1">
            <a:spLocks/>
          </p:cNvSpPr>
          <p:nvPr/>
        </p:nvSpPr>
        <p:spPr>
          <a:xfrm>
            <a:off x="1375590" y="1760561"/>
            <a:ext cx="8825657" cy="368489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ES" sz="2000" dirty="0" smtClean="0">
                <a:solidFill>
                  <a:schemeClr val="tx1"/>
                </a:solidFill>
              </a:rPr>
              <a:t>Los </a:t>
            </a:r>
            <a:r>
              <a:rPr lang="es-ES" sz="2000" dirty="0">
                <a:solidFill>
                  <a:schemeClr val="tx1"/>
                </a:solidFill>
              </a:rPr>
              <a:t>Libros y Registros obligatorios de uso anual deberán  ser habilitados </a:t>
            </a:r>
            <a:r>
              <a:rPr lang="es-ES" sz="2000" dirty="0" smtClean="0">
                <a:solidFill>
                  <a:schemeClr val="tx1"/>
                </a:solidFill>
              </a:rPr>
              <a:t>antes </a:t>
            </a:r>
            <a:r>
              <a:rPr lang="es-ES" sz="2000" dirty="0">
                <a:solidFill>
                  <a:schemeClr val="tx1"/>
                </a:solidFill>
              </a:rPr>
              <a:t>del 15 de noviembre del </a:t>
            </a:r>
            <a:r>
              <a:rPr lang="es-ES" sz="2000" dirty="0" smtClean="0">
                <a:solidFill>
                  <a:schemeClr val="tx1"/>
                </a:solidFill>
              </a:rPr>
              <a:t>año anterior en </a:t>
            </a:r>
            <a:r>
              <a:rPr lang="es-ES" sz="2000" dirty="0">
                <a:solidFill>
                  <a:schemeClr val="tx1"/>
                </a:solidFill>
              </a:rPr>
              <a:t>el que van a ser utilizados</a:t>
            </a:r>
            <a:r>
              <a:rPr lang="es-ES" sz="2000" dirty="0" smtClean="0">
                <a:solidFill>
                  <a:schemeClr val="tx1"/>
                </a:solidFill>
              </a:rPr>
              <a:t>.</a:t>
            </a:r>
          </a:p>
          <a:p>
            <a:pPr algn="just" hangingPunct="0">
              <a:lnSpc>
                <a:spcPct val="150000"/>
              </a:lnSpc>
              <a:buClr>
                <a:schemeClr val="bg2">
                  <a:lumMod val="40000"/>
                  <a:lumOff val="60000"/>
                </a:schemeClr>
              </a:buClr>
            </a:pPr>
            <a:endParaRPr lang="es-ES" sz="2000" dirty="0" smtClean="0">
              <a:solidFill>
                <a:schemeClr val="tx1"/>
              </a:solidFill>
            </a:endParaRPr>
          </a:p>
          <a:p>
            <a:pPr marL="342900" indent="-342900" algn="just" hangingPunct="0">
              <a:lnSpc>
                <a:spcPct val="150000"/>
              </a:lnSpc>
              <a:buClr>
                <a:schemeClr val="bg2">
                  <a:lumMod val="40000"/>
                  <a:lumOff val="60000"/>
                </a:schemeClr>
              </a:buClr>
              <a:buFont typeface="Wingdings" pitchFamily="2" charset="2"/>
              <a:buChar char="q"/>
            </a:pPr>
            <a:r>
              <a:rPr lang="es-ES" sz="2000" dirty="0" smtClean="0">
                <a:solidFill>
                  <a:schemeClr val="tx1"/>
                </a:solidFill>
              </a:rPr>
              <a:t>Los restantes cada vez que </a:t>
            </a:r>
            <a:r>
              <a:rPr lang="es-ES" sz="2000" dirty="0">
                <a:solidFill>
                  <a:schemeClr val="tx1"/>
                </a:solidFill>
              </a:rPr>
              <a:t>se complete el </a:t>
            </a:r>
            <a:r>
              <a:rPr lang="es-ES" sz="2000" dirty="0" smtClean="0">
                <a:solidFill>
                  <a:schemeClr val="tx1"/>
                </a:solidFill>
              </a:rPr>
              <a:t>anterior.</a:t>
            </a:r>
          </a:p>
          <a:p>
            <a:pPr algn="just" hangingPunct="0">
              <a:lnSpc>
                <a:spcPct val="150000"/>
              </a:lnSpc>
              <a:buClr>
                <a:schemeClr val="bg2">
                  <a:lumMod val="40000"/>
                  <a:lumOff val="60000"/>
                </a:schemeClr>
              </a:buClr>
            </a:pPr>
            <a:endParaRPr lang="es-ES" sz="2000" dirty="0">
              <a:solidFill>
                <a:schemeClr val="tx1"/>
              </a:solidFill>
            </a:endParaRPr>
          </a:p>
          <a:p>
            <a:pPr algn="just" hangingPunct="0">
              <a:lnSpc>
                <a:spcPct val="150000"/>
              </a:lnSpc>
              <a:buClr>
                <a:schemeClr val="bg2">
                  <a:lumMod val="40000"/>
                  <a:lumOff val="60000"/>
                </a:schemeClr>
              </a:buClr>
            </a:pPr>
            <a:r>
              <a:rPr lang="es-ES" sz="2000" dirty="0">
                <a:solidFill>
                  <a:schemeClr val="tx1"/>
                </a:solidFill>
              </a:rPr>
              <a:t>(Art 7º Acuerdo Nº </a:t>
            </a:r>
            <a:r>
              <a:rPr lang="es-ES" sz="2000" dirty="0" smtClean="0">
                <a:solidFill>
                  <a:schemeClr val="tx1"/>
                </a:solidFill>
              </a:rPr>
              <a:t>29.926 y Art</a:t>
            </a:r>
            <a:r>
              <a:rPr lang="es-ES" sz="2000" dirty="0">
                <a:solidFill>
                  <a:schemeClr val="tx1"/>
                </a:solidFill>
              </a:rPr>
              <a:t>. </a:t>
            </a:r>
            <a:r>
              <a:rPr lang="es-ES" sz="2000" dirty="0" smtClean="0">
                <a:solidFill>
                  <a:schemeClr val="tx1"/>
                </a:solidFill>
              </a:rPr>
              <a:t>21 </a:t>
            </a:r>
            <a:r>
              <a:rPr lang="es-ES" sz="2000" dirty="0">
                <a:solidFill>
                  <a:schemeClr val="tx1"/>
                </a:solidFill>
              </a:rPr>
              <a:t>Acuerdo Nº 34.450 </a:t>
            </a:r>
            <a:r>
              <a:rPr lang="es-ES" sz="2000" dirty="0" smtClean="0">
                <a:solidFill>
                  <a:schemeClr val="tx1"/>
                </a:solidFill>
              </a:rPr>
              <a:t>).</a:t>
            </a:r>
            <a:endParaRPr lang="es-AR" sz="2000" dirty="0">
              <a:solidFill>
                <a:schemeClr val="tx1"/>
              </a:solidFill>
            </a:endParaRPr>
          </a:p>
        </p:txBody>
      </p:sp>
    </p:spTree>
    <p:extLst>
      <p:ext uri="{BB962C8B-B14F-4D97-AF65-F5344CB8AC3E}">
        <p14:creationId xmlns:p14="http://schemas.microsoft.com/office/powerpoint/2010/main" val="87721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709683"/>
            <a:ext cx="8825657" cy="928048"/>
          </a:xfrm>
        </p:spPr>
        <p:txBody>
          <a:bodyPr>
            <a:noAutofit/>
          </a:bodyPr>
          <a:lstStyle/>
          <a:p>
            <a:pPr algn="ctr"/>
            <a:r>
              <a:rPr lang="es-AR" dirty="0" smtClean="0"/>
              <a:t>LIBROS Y REGISTROS </a:t>
            </a:r>
            <a:br>
              <a:rPr lang="es-AR" dirty="0" smtClean="0"/>
            </a:br>
            <a:r>
              <a:rPr lang="es-AR" dirty="0" smtClean="0"/>
              <a:t>- FORMALIDADES -</a:t>
            </a:r>
            <a:endParaRPr lang="es-AR" dirty="0"/>
          </a:p>
        </p:txBody>
      </p:sp>
      <p:sp>
        <p:nvSpPr>
          <p:cNvPr id="6" name="3 Título"/>
          <p:cNvSpPr txBox="1">
            <a:spLocks/>
          </p:cNvSpPr>
          <p:nvPr/>
        </p:nvSpPr>
        <p:spPr>
          <a:xfrm>
            <a:off x="1375591" y="1446663"/>
            <a:ext cx="9051299" cy="368489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ES" sz="2000" dirty="0" smtClean="0">
                <a:solidFill>
                  <a:schemeClr val="tx1"/>
                </a:solidFill>
              </a:rPr>
              <a:t>Los </a:t>
            </a:r>
            <a:r>
              <a:rPr lang="es-ES" sz="2000" dirty="0">
                <a:solidFill>
                  <a:schemeClr val="tx1"/>
                </a:solidFill>
              </a:rPr>
              <a:t>libros y registros se consideran de orden público y deberán ser fiel reflejo de las operaciones y actos realizados por cada sector, área u organismo, en todos los niveles, ya sea en el ámbito provincial como el comunal. Las jornalizaciones deberán ajustarse a lo preceptuado por el CÓDIGO CIVIL Y COMERCIAL en sus artículos 324 y 325</a:t>
            </a:r>
            <a:r>
              <a:rPr lang="es-ES" sz="2000" dirty="0" smtClean="0">
                <a:solidFill>
                  <a:schemeClr val="tx1"/>
                </a:solidFill>
              </a:rPr>
              <a:t>.</a:t>
            </a:r>
            <a:endParaRPr lang="es-AR" sz="2000" dirty="0">
              <a:solidFill>
                <a:schemeClr val="tx1"/>
              </a:solidFill>
            </a:endParaRPr>
          </a:p>
        </p:txBody>
      </p:sp>
    </p:spTree>
    <p:extLst>
      <p:ext uri="{BB962C8B-B14F-4D97-AF65-F5344CB8AC3E}">
        <p14:creationId xmlns:p14="http://schemas.microsoft.com/office/powerpoint/2010/main" val="75906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39116" y="504966"/>
            <a:ext cx="8825657" cy="928048"/>
          </a:xfrm>
        </p:spPr>
        <p:txBody>
          <a:bodyPr>
            <a:noAutofit/>
          </a:bodyPr>
          <a:lstStyle/>
          <a:p>
            <a:pPr algn="ctr"/>
            <a:r>
              <a:rPr lang="es-AR" dirty="0" smtClean="0"/>
              <a:t>LIBROS Y REGISTROS </a:t>
            </a:r>
            <a:br>
              <a:rPr lang="es-AR" dirty="0" smtClean="0"/>
            </a:br>
            <a:r>
              <a:rPr lang="es-AR" dirty="0" smtClean="0"/>
              <a:t>- FORMALIDADES -</a:t>
            </a:r>
            <a:endParaRPr lang="es-AR" dirty="0"/>
          </a:p>
        </p:txBody>
      </p:sp>
      <p:sp>
        <p:nvSpPr>
          <p:cNvPr id="6" name="3 Título"/>
          <p:cNvSpPr txBox="1">
            <a:spLocks/>
          </p:cNvSpPr>
          <p:nvPr/>
        </p:nvSpPr>
        <p:spPr>
          <a:xfrm>
            <a:off x="1375591" y="1610435"/>
            <a:ext cx="9078594" cy="5076967"/>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ES" sz="2000" dirty="0" smtClean="0">
                <a:solidFill>
                  <a:schemeClr val="tx1"/>
                </a:solidFill>
              </a:rPr>
              <a:t>ARTÍCULO 324 DEL CÓDIGO CIVIL Y COMERCIAL – </a:t>
            </a:r>
            <a:r>
              <a:rPr lang="es-AR" sz="2000" dirty="0" smtClean="0">
                <a:solidFill>
                  <a:schemeClr val="tx1"/>
                </a:solidFill>
              </a:rPr>
              <a:t>SE PROHÍBE:</a:t>
            </a:r>
          </a:p>
          <a:p>
            <a:pPr marL="723900" indent="-368300" hangingPunct="0">
              <a:lnSpc>
                <a:spcPct val="150000"/>
              </a:lnSpc>
              <a:buClr>
                <a:schemeClr val="bg2">
                  <a:lumMod val="40000"/>
                  <a:lumOff val="60000"/>
                </a:schemeClr>
              </a:buClr>
              <a:buFont typeface="Wingdings" pitchFamily="2" charset="2"/>
              <a:buChar char="Ø"/>
            </a:pPr>
            <a:r>
              <a:rPr lang="es-AR" sz="2000" dirty="0" smtClean="0">
                <a:solidFill>
                  <a:schemeClr val="tx1"/>
                </a:solidFill>
              </a:rPr>
              <a:t>Alterar </a:t>
            </a:r>
            <a:r>
              <a:rPr lang="es-AR" sz="2000" dirty="0">
                <a:solidFill>
                  <a:schemeClr val="tx1"/>
                </a:solidFill>
              </a:rPr>
              <a:t>el orden en que los asientos deben ser hechos</a:t>
            </a:r>
            <a:r>
              <a:rPr lang="es-AR" sz="2000" dirty="0" smtClean="0">
                <a:solidFill>
                  <a:schemeClr val="tx1"/>
                </a:solidFill>
              </a:rPr>
              <a:t>;</a:t>
            </a:r>
          </a:p>
          <a:p>
            <a:pPr marL="723900" indent="-368300" algn="just" hangingPunct="0">
              <a:lnSpc>
                <a:spcPct val="150000"/>
              </a:lnSpc>
              <a:buClr>
                <a:schemeClr val="bg2">
                  <a:lumMod val="40000"/>
                  <a:lumOff val="60000"/>
                </a:schemeClr>
              </a:buClr>
              <a:buFont typeface="Wingdings" pitchFamily="2" charset="2"/>
              <a:buChar char="Ø"/>
            </a:pPr>
            <a:r>
              <a:rPr lang="es-AR" sz="2000" dirty="0">
                <a:solidFill>
                  <a:schemeClr val="tx1"/>
                </a:solidFill>
              </a:rPr>
              <a:t>D</a:t>
            </a:r>
            <a:r>
              <a:rPr lang="es-AR" sz="2000" dirty="0" smtClean="0">
                <a:solidFill>
                  <a:schemeClr val="tx1"/>
                </a:solidFill>
              </a:rPr>
              <a:t>ejar </a:t>
            </a:r>
            <a:r>
              <a:rPr lang="es-AR" sz="2000" dirty="0">
                <a:solidFill>
                  <a:schemeClr val="tx1"/>
                </a:solidFill>
              </a:rPr>
              <a:t>blancos que puedan utilizarse para intercalaciones o adiciones entre los asientos</a:t>
            </a:r>
            <a:r>
              <a:rPr lang="es-AR" sz="2000" dirty="0" smtClean="0">
                <a:solidFill>
                  <a:schemeClr val="tx1"/>
                </a:solidFill>
              </a:rPr>
              <a:t>;</a:t>
            </a:r>
          </a:p>
          <a:p>
            <a:pPr marL="723900" indent="-368300" algn="just" hangingPunct="0">
              <a:lnSpc>
                <a:spcPct val="150000"/>
              </a:lnSpc>
              <a:buClr>
                <a:schemeClr val="bg2">
                  <a:lumMod val="40000"/>
                  <a:lumOff val="60000"/>
                </a:schemeClr>
              </a:buClr>
              <a:buFont typeface="Wingdings" pitchFamily="2" charset="2"/>
              <a:buChar char="Ø"/>
            </a:pPr>
            <a:r>
              <a:rPr lang="es-AR" sz="2000" dirty="0" smtClean="0">
                <a:solidFill>
                  <a:schemeClr val="tx1"/>
                </a:solidFill>
              </a:rPr>
              <a:t>Interlinear</a:t>
            </a:r>
            <a:r>
              <a:rPr lang="es-AR" sz="2000" dirty="0">
                <a:solidFill>
                  <a:schemeClr val="tx1"/>
                </a:solidFill>
              </a:rPr>
              <a:t>, raspar, emendar o tachar. Todas las equivocaciones y omisiones deben salvarse mediante un nuevo asiento hecho en la fecha en que se advierta la omisión o el error</a:t>
            </a:r>
            <a:r>
              <a:rPr lang="es-AR" sz="2000" dirty="0" smtClean="0">
                <a:solidFill>
                  <a:schemeClr val="tx1"/>
                </a:solidFill>
              </a:rPr>
              <a:t>;</a:t>
            </a:r>
          </a:p>
          <a:p>
            <a:pPr marL="723900" indent="-368300" algn="just" hangingPunct="0">
              <a:lnSpc>
                <a:spcPct val="150000"/>
              </a:lnSpc>
              <a:buClr>
                <a:schemeClr val="bg2">
                  <a:lumMod val="40000"/>
                  <a:lumOff val="60000"/>
                </a:schemeClr>
              </a:buClr>
              <a:buFont typeface="Wingdings" pitchFamily="2" charset="2"/>
              <a:buChar char="Ø"/>
            </a:pPr>
            <a:r>
              <a:rPr lang="es-AR" sz="2000" dirty="0" smtClean="0">
                <a:solidFill>
                  <a:schemeClr val="tx1"/>
                </a:solidFill>
              </a:rPr>
              <a:t>Mutilar </a:t>
            </a:r>
            <a:r>
              <a:rPr lang="es-AR" sz="2000" dirty="0">
                <a:solidFill>
                  <a:schemeClr val="tx1"/>
                </a:solidFill>
              </a:rPr>
              <a:t>parte alguna del libro, arrancar hojas o alterar la encuadernación o foliatura</a:t>
            </a:r>
            <a:r>
              <a:rPr lang="es-AR" sz="2000" dirty="0" smtClean="0">
                <a:solidFill>
                  <a:schemeClr val="tx1"/>
                </a:solidFill>
              </a:rPr>
              <a:t>;</a:t>
            </a:r>
          </a:p>
          <a:p>
            <a:pPr marL="723900" indent="-368300" algn="just" hangingPunct="0">
              <a:lnSpc>
                <a:spcPct val="150000"/>
              </a:lnSpc>
              <a:buClr>
                <a:schemeClr val="bg2">
                  <a:lumMod val="40000"/>
                  <a:lumOff val="60000"/>
                </a:schemeClr>
              </a:buClr>
              <a:buFont typeface="Wingdings" pitchFamily="2" charset="2"/>
              <a:buChar char="Ø"/>
            </a:pPr>
            <a:r>
              <a:rPr lang="es-AR" sz="2000" dirty="0" smtClean="0">
                <a:solidFill>
                  <a:schemeClr val="tx1"/>
                </a:solidFill>
              </a:rPr>
              <a:t>Cualquier </a:t>
            </a:r>
            <a:r>
              <a:rPr lang="es-AR" sz="2000" dirty="0">
                <a:solidFill>
                  <a:schemeClr val="tx1"/>
                </a:solidFill>
              </a:rPr>
              <a:t>otra circunstancia que afecte la inalterabilidad de las registraciones</a:t>
            </a:r>
            <a:r>
              <a:rPr lang="es-AR" sz="2000" dirty="0" smtClean="0">
                <a:solidFill>
                  <a:schemeClr val="tx1"/>
                </a:solidFill>
              </a:rPr>
              <a:t>.</a:t>
            </a:r>
            <a:endParaRPr lang="es-ES" sz="2000" dirty="0">
              <a:solidFill>
                <a:schemeClr val="tx1"/>
              </a:solidFill>
            </a:endParaRPr>
          </a:p>
        </p:txBody>
      </p:sp>
    </p:spTree>
    <p:extLst>
      <p:ext uri="{BB962C8B-B14F-4D97-AF65-F5344CB8AC3E}">
        <p14:creationId xmlns:p14="http://schemas.microsoft.com/office/powerpoint/2010/main" val="180850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9404723" cy="6002403"/>
          </a:xfrm>
        </p:spPr>
        <p:txBody>
          <a:bodyPr/>
          <a:lstStyle/>
          <a:p>
            <a:pPr algn="ctr"/>
            <a:r>
              <a:rPr lang="es-ES" dirty="0" smtClean="0"/>
              <a:t/>
            </a:r>
            <a:br>
              <a:rPr lang="es-ES" dirty="0" smtClean="0"/>
            </a:br>
            <a:r>
              <a:rPr lang="es-ES" sz="3600" dirty="0" smtClean="0"/>
              <a:t> RENDICION DE CUENTAS</a:t>
            </a:r>
            <a:br>
              <a:rPr lang="es-ES" sz="3600" dirty="0" smtClean="0"/>
            </a:br>
            <a:r>
              <a:rPr lang="es-ES" sz="3600" dirty="0" smtClean="0"/>
              <a:t> fue proclamada como un principio fundamental para la gobernabilidad, la legitimidad y la generación de confianza social</a:t>
            </a:r>
            <a:r>
              <a:rPr lang="es-ES" dirty="0" smtClean="0"/>
              <a:t/>
            </a:r>
            <a:br>
              <a:rPr lang="es-ES" dirty="0" smtClean="0"/>
            </a:br>
            <a:r>
              <a:rPr lang="es-ES" dirty="0"/>
              <a:t/>
            </a:r>
            <a:br>
              <a:rPr lang="es-ES" dirty="0"/>
            </a:br>
            <a:r>
              <a:rPr lang="es-ES" sz="2400" dirty="0" smtClean="0">
                <a:solidFill>
                  <a:schemeClr val="tx1">
                    <a:lumMod val="95000"/>
                  </a:schemeClr>
                </a:solidFill>
              </a:rPr>
              <a:t>Declaración de Principios de Rendición de Cuentas – Asamblea General de la OLACEFS, Asunción, Octubre de 2009</a:t>
            </a:r>
            <a:endParaRPr lang="es-ES" sz="2400" dirty="0">
              <a:solidFill>
                <a:schemeClr val="tx1">
                  <a:lumMod val="95000"/>
                </a:schemeClr>
              </a:solidFill>
            </a:endParaRPr>
          </a:p>
        </p:txBody>
      </p:sp>
    </p:spTree>
    <p:extLst>
      <p:ext uri="{BB962C8B-B14F-4D97-AF65-F5344CB8AC3E}">
        <p14:creationId xmlns:p14="http://schemas.microsoft.com/office/powerpoint/2010/main" val="16321794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dirty="0" smtClean="0"/>
              <a:t>LIBROS Y REGISTROS </a:t>
            </a:r>
            <a:br>
              <a:rPr lang="es-AR" dirty="0" smtClean="0"/>
            </a:br>
            <a:r>
              <a:rPr lang="es-AR" dirty="0" smtClean="0"/>
              <a:t>- FORMALIDADES -</a:t>
            </a:r>
            <a:endParaRPr lang="es-AR" dirty="0"/>
          </a:p>
        </p:txBody>
      </p:sp>
      <p:sp>
        <p:nvSpPr>
          <p:cNvPr id="6" name="3 Título"/>
          <p:cNvSpPr txBox="1">
            <a:spLocks/>
          </p:cNvSpPr>
          <p:nvPr/>
        </p:nvSpPr>
        <p:spPr>
          <a:xfrm>
            <a:off x="1310185" y="1542197"/>
            <a:ext cx="9130352" cy="47630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ES" sz="2000" dirty="0" smtClean="0">
                <a:solidFill>
                  <a:schemeClr val="tx1"/>
                </a:solidFill>
              </a:rPr>
              <a:t>ARTÍCULO 325 DEL CÓDIGO CIVIL Y COMERCIAL – FORMA DE LLEVAR  LOS REGISTROS</a:t>
            </a:r>
            <a:r>
              <a:rPr lang="es-AR" sz="2000" dirty="0" smtClean="0">
                <a:solidFill>
                  <a:schemeClr val="tx1"/>
                </a:solidFill>
              </a:rPr>
              <a:t>:</a:t>
            </a:r>
          </a:p>
          <a:p>
            <a:pPr marL="698500" indent="-342900" algn="just" hangingPunct="0">
              <a:lnSpc>
                <a:spcPct val="150000"/>
              </a:lnSpc>
              <a:buClr>
                <a:schemeClr val="bg2">
                  <a:lumMod val="40000"/>
                  <a:lumOff val="60000"/>
                </a:schemeClr>
              </a:buClr>
              <a:buFont typeface="Wingdings" pitchFamily="2" charset="2"/>
              <a:buChar char="Ø"/>
            </a:pPr>
            <a:r>
              <a:rPr lang="es-AR" sz="2000" dirty="0" smtClean="0">
                <a:solidFill>
                  <a:schemeClr val="tx1"/>
                </a:solidFill>
              </a:rPr>
              <a:t>Los </a:t>
            </a:r>
            <a:r>
              <a:rPr lang="es-AR" sz="2000" dirty="0">
                <a:solidFill>
                  <a:schemeClr val="tx1"/>
                </a:solidFill>
              </a:rPr>
              <a:t>libros y registros contables deben ser llevados en forma cronológica, actualizada, sin alteración alguna que no haya sido debidamente salvada. También deben llevarse en idioma y moneda nacional</a:t>
            </a:r>
            <a:r>
              <a:rPr lang="es-AR" sz="2000" dirty="0" smtClean="0">
                <a:solidFill>
                  <a:schemeClr val="tx1"/>
                </a:solidFill>
              </a:rPr>
              <a:t>.</a:t>
            </a:r>
          </a:p>
          <a:p>
            <a:pPr marL="698500" indent="-342900" algn="just" hangingPunct="0">
              <a:lnSpc>
                <a:spcPct val="150000"/>
              </a:lnSpc>
              <a:buClr>
                <a:schemeClr val="bg2">
                  <a:lumMod val="40000"/>
                  <a:lumOff val="60000"/>
                </a:schemeClr>
              </a:buClr>
              <a:buFont typeface="Wingdings" pitchFamily="2" charset="2"/>
              <a:buChar char="Ø"/>
            </a:pPr>
            <a:r>
              <a:rPr lang="es-AR" sz="2000" dirty="0" smtClean="0">
                <a:solidFill>
                  <a:schemeClr val="tx1"/>
                </a:solidFill>
              </a:rPr>
              <a:t>Deben </a:t>
            </a:r>
            <a:r>
              <a:rPr lang="es-AR" sz="2000" dirty="0">
                <a:solidFill>
                  <a:schemeClr val="tx1"/>
                </a:solidFill>
              </a:rPr>
              <a:t>permitir determinar al cierre de </a:t>
            </a:r>
            <a:r>
              <a:rPr lang="es-AR" sz="2000" dirty="0" smtClean="0">
                <a:solidFill>
                  <a:schemeClr val="tx1"/>
                </a:solidFill>
              </a:rPr>
              <a:t>cada ejercicio económico </a:t>
            </a:r>
            <a:r>
              <a:rPr lang="es-AR" sz="2000" dirty="0">
                <a:solidFill>
                  <a:schemeClr val="tx1"/>
                </a:solidFill>
              </a:rPr>
              <a:t>anual la situación patrimonial, su evolución y sus resultados</a:t>
            </a:r>
            <a:r>
              <a:rPr lang="es-AR" sz="2000" dirty="0" smtClean="0">
                <a:solidFill>
                  <a:schemeClr val="tx1"/>
                </a:solidFill>
              </a:rPr>
              <a:t>.</a:t>
            </a:r>
          </a:p>
          <a:p>
            <a:pPr marL="698500" indent="-342900" algn="just" hangingPunct="0">
              <a:lnSpc>
                <a:spcPct val="150000"/>
              </a:lnSpc>
              <a:buClr>
                <a:schemeClr val="bg2">
                  <a:lumMod val="40000"/>
                  <a:lumOff val="60000"/>
                </a:schemeClr>
              </a:buClr>
              <a:buFont typeface="Wingdings" pitchFamily="2" charset="2"/>
              <a:buChar char="Ø"/>
            </a:pPr>
            <a:r>
              <a:rPr lang="es-AR" sz="2000" dirty="0" smtClean="0">
                <a:solidFill>
                  <a:schemeClr val="tx1"/>
                </a:solidFill>
              </a:rPr>
              <a:t>Los </a:t>
            </a:r>
            <a:r>
              <a:rPr lang="es-AR" sz="2000" dirty="0">
                <a:solidFill>
                  <a:schemeClr val="tx1"/>
                </a:solidFill>
              </a:rPr>
              <a:t>libros y registros </a:t>
            </a:r>
            <a:r>
              <a:rPr lang="es-AR" sz="2000" dirty="0" smtClean="0">
                <a:solidFill>
                  <a:schemeClr val="tx1"/>
                </a:solidFill>
              </a:rPr>
              <a:t>(…) deben </a:t>
            </a:r>
            <a:r>
              <a:rPr lang="es-AR" sz="2000" dirty="0">
                <a:solidFill>
                  <a:schemeClr val="tx1"/>
                </a:solidFill>
              </a:rPr>
              <a:t>permanecer en el domicilio de su titular</a:t>
            </a:r>
            <a:r>
              <a:rPr lang="es-AR" sz="2000" dirty="0" smtClean="0">
                <a:solidFill>
                  <a:schemeClr val="tx1"/>
                </a:solidFill>
              </a:rPr>
              <a:t>.</a:t>
            </a:r>
            <a:endParaRPr lang="es-ES" sz="2000" dirty="0">
              <a:solidFill>
                <a:schemeClr val="tx1"/>
              </a:solidFill>
            </a:endParaRPr>
          </a:p>
        </p:txBody>
      </p:sp>
    </p:spTree>
    <p:extLst>
      <p:ext uri="{BB962C8B-B14F-4D97-AF65-F5344CB8AC3E}">
        <p14:creationId xmlns:p14="http://schemas.microsoft.com/office/powerpoint/2010/main" val="33396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5700" y="1509713"/>
            <a:ext cx="8824913" cy="3584575"/>
          </a:xfrm>
        </p:spPr>
        <p:txBody>
          <a:bodyPr rtlCol="0">
            <a:noAutofit/>
          </a:bodyPr>
          <a:lstStyle/>
          <a:p>
            <a:pPr eaLnBrk="1" fontAlgn="auto" hangingPunct="1">
              <a:spcAft>
                <a:spcPts val="0"/>
              </a:spcAft>
              <a:defRPr/>
            </a:pPr>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5123"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379413"/>
            <a:ext cx="9331325"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362075" y="2646363"/>
            <a:ext cx="9404350" cy="1258887"/>
          </a:xfrm>
        </p:spPr>
        <p:txBody>
          <a:bodyPr/>
          <a:lstStyle/>
          <a:p>
            <a:pPr algn="ctr" eaLnBrk="1" hangingPunct="1"/>
            <a:r>
              <a:rPr lang="es-ES" sz="4000" smtClean="0"/>
              <a:t>FONDOS DE OTRAS JURISDICCIONES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1162050" y="177800"/>
            <a:ext cx="8888413" cy="696913"/>
          </a:xfrm>
        </p:spPr>
        <p:txBody>
          <a:bodyPr/>
          <a:lstStyle/>
          <a:p>
            <a:pPr algn="ctr" eaLnBrk="1" hangingPunct="1"/>
            <a:r>
              <a:rPr lang="es-ES" sz="3000" smtClean="0"/>
              <a:t>FONDOS DE OTRAS JURISDICCIONES</a:t>
            </a:r>
          </a:p>
        </p:txBody>
      </p:sp>
      <p:sp>
        <p:nvSpPr>
          <p:cNvPr id="5" name="Marcador de texto 4"/>
          <p:cNvSpPr>
            <a:spLocks noGrp="1"/>
          </p:cNvSpPr>
          <p:nvPr>
            <p:ph type="body" idx="1"/>
          </p:nvPr>
        </p:nvSpPr>
        <p:spPr>
          <a:xfrm>
            <a:off x="192088" y="1349375"/>
            <a:ext cx="2078037" cy="417513"/>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t>ORIGEN</a:t>
            </a:r>
          </a:p>
        </p:txBody>
      </p:sp>
      <p:sp>
        <p:nvSpPr>
          <p:cNvPr id="10" name="Marcador de texto 4"/>
          <p:cNvSpPr txBox="1">
            <a:spLocks/>
          </p:cNvSpPr>
          <p:nvPr/>
        </p:nvSpPr>
        <p:spPr>
          <a:xfrm>
            <a:off x="2270125" y="1135063"/>
            <a:ext cx="8093075" cy="1325562"/>
          </a:xfrm>
          <a:prstGeom prst="rect">
            <a:avLst/>
          </a:prstGeom>
        </p:spPr>
        <p:txBody>
          <a:bodyPr anchor="b"/>
          <a:lstStyle/>
          <a:p>
            <a:pPr marL="285750" indent="-28575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sz="2000" dirty="0">
                <a:latin typeface="+mj-lt"/>
                <a:ea typeface="+mj-ea"/>
                <a:cs typeface="+mj-cs"/>
              </a:rPr>
              <a:t>CONVENIOS MARCO suscripto con Autoridades de otra Jurisdicción –Nacional y/o Provincial</a:t>
            </a:r>
          </a:p>
          <a:p>
            <a:pPr marL="285750" indent="-28575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sz="2000" dirty="0">
                <a:latin typeface="+mj-lt"/>
                <a:ea typeface="+mj-ea"/>
                <a:cs typeface="+mj-cs"/>
              </a:rPr>
              <a:t>Convenios específicos</a:t>
            </a:r>
          </a:p>
        </p:txBody>
      </p:sp>
      <p:sp>
        <p:nvSpPr>
          <p:cNvPr id="12" name="Marcador de texto 4"/>
          <p:cNvSpPr txBox="1">
            <a:spLocks/>
          </p:cNvSpPr>
          <p:nvPr/>
        </p:nvSpPr>
        <p:spPr>
          <a:xfrm>
            <a:off x="236538" y="2662238"/>
            <a:ext cx="1733550" cy="588962"/>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solidFill>
                  <a:schemeClr val="bg2">
                    <a:lumMod val="40000"/>
                    <a:lumOff val="60000"/>
                  </a:schemeClr>
                </a:solidFill>
                <a:latin typeface="+mj-lt"/>
                <a:ea typeface="+mj-ea"/>
                <a:cs typeface="+mj-cs"/>
              </a:rPr>
              <a:t>OBJETIVOS</a:t>
            </a:r>
          </a:p>
        </p:txBody>
      </p:sp>
      <p:sp>
        <p:nvSpPr>
          <p:cNvPr id="20" name="Marcador de contenido 5"/>
          <p:cNvSpPr>
            <a:spLocks noGrp="1"/>
          </p:cNvSpPr>
          <p:nvPr>
            <p:ph sz="half" idx="2"/>
          </p:nvPr>
        </p:nvSpPr>
        <p:spPr>
          <a:xfrm>
            <a:off x="2519363" y="3729038"/>
            <a:ext cx="7005637" cy="2062162"/>
          </a:xfrm>
        </p:spPr>
        <p:txBody>
          <a:bodyPr rtlCol="0"/>
          <a:lstStyle/>
          <a:p>
            <a:pPr eaLnBrk="1" fontAlgn="auto" hangingPunct="1">
              <a:spcAft>
                <a:spcPts val="0"/>
              </a:spcAft>
              <a:buClr>
                <a:schemeClr val="bg2">
                  <a:lumMod val="40000"/>
                  <a:lumOff val="60000"/>
                </a:schemeClr>
              </a:buClr>
              <a:buFont typeface="Wingdings 3" charset="2"/>
              <a:buNone/>
              <a:defRPr/>
            </a:pPr>
            <a:r>
              <a:rPr lang="es-ES" sz="1900" dirty="0" smtClean="0"/>
              <a:t> 	</a:t>
            </a:r>
            <a:endParaRPr lang="es-ES" sz="6400" dirty="0" smtClean="0"/>
          </a:p>
          <a:p>
            <a:pPr eaLnBrk="1" fontAlgn="auto" hangingPunct="1">
              <a:spcAft>
                <a:spcPts val="0"/>
              </a:spcAft>
              <a:buClr>
                <a:schemeClr val="bg2">
                  <a:lumMod val="40000"/>
                  <a:lumOff val="60000"/>
                </a:schemeClr>
              </a:buClr>
              <a:buFont typeface="Wingdings 3" charset="2"/>
              <a:buChar char=""/>
              <a:defRPr/>
            </a:pPr>
            <a:endParaRPr lang="es-ES" sz="4000" dirty="0" smtClean="0"/>
          </a:p>
          <a:p>
            <a:pPr eaLnBrk="1" fontAlgn="auto" hangingPunct="1">
              <a:spcAft>
                <a:spcPts val="0"/>
              </a:spcAft>
              <a:buClr>
                <a:schemeClr val="bg2">
                  <a:lumMod val="40000"/>
                  <a:lumOff val="60000"/>
                </a:schemeClr>
              </a:buClr>
              <a:buFont typeface="Wingdings 3" charset="2"/>
              <a:buChar char=""/>
              <a:defRPr/>
            </a:pPr>
            <a:endParaRPr lang="es-ES" sz="1900" dirty="0" smtClean="0"/>
          </a:p>
          <a:p>
            <a:pPr eaLnBrk="1" fontAlgn="auto" hangingPunct="1">
              <a:spcAft>
                <a:spcPts val="0"/>
              </a:spcAft>
              <a:buClr>
                <a:schemeClr val="bg2">
                  <a:lumMod val="40000"/>
                  <a:lumOff val="60000"/>
                </a:schemeClr>
              </a:buClr>
              <a:buFont typeface="Wingdings 3" charset="2"/>
              <a:buChar char=""/>
              <a:defRPr/>
            </a:pPr>
            <a:endParaRPr lang="es-ES" dirty="0" smtClean="0"/>
          </a:p>
          <a:p>
            <a:pPr marL="0" indent="0" eaLnBrk="1" fontAlgn="auto" hangingPunct="1">
              <a:spcAft>
                <a:spcPts val="0"/>
              </a:spcAft>
              <a:buClr>
                <a:schemeClr val="bg2">
                  <a:lumMod val="40000"/>
                  <a:lumOff val="60000"/>
                </a:schemeClr>
              </a:buClr>
              <a:buFont typeface="Wingdings 3" charset="2"/>
              <a:buNone/>
              <a:defRPr/>
            </a:pPr>
            <a:endParaRPr lang="es-ES" dirty="0" smtClean="0"/>
          </a:p>
        </p:txBody>
      </p:sp>
      <p:sp>
        <p:nvSpPr>
          <p:cNvPr id="13" name="Marcador de texto 4"/>
          <p:cNvSpPr>
            <a:spLocks noGrp="1"/>
          </p:cNvSpPr>
          <p:nvPr>
            <p:ph type="body" idx="1"/>
          </p:nvPr>
        </p:nvSpPr>
        <p:spPr>
          <a:xfrm>
            <a:off x="236538" y="5634038"/>
            <a:ext cx="2112962" cy="900112"/>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t>REQUISITO FUNDAMENTAL </a:t>
            </a:r>
          </a:p>
        </p:txBody>
      </p:sp>
      <p:sp>
        <p:nvSpPr>
          <p:cNvPr id="16" name="Marcador de texto 4"/>
          <p:cNvSpPr>
            <a:spLocks noGrp="1"/>
          </p:cNvSpPr>
          <p:nvPr>
            <p:ph type="body" idx="1"/>
          </p:nvPr>
        </p:nvSpPr>
        <p:spPr>
          <a:xfrm>
            <a:off x="2270125" y="5740400"/>
            <a:ext cx="7827963" cy="584200"/>
          </a:xfrm>
        </p:spPr>
        <p:txBody>
          <a:bodyPr rtlCol="0"/>
          <a:lstStyle/>
          <a:p>
            <a:pPr marL="342900" indent="-342900" algn="just"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solidFill>
                  <a:schemeClr val="tx1"/>
                </a:solidFill>
              </a:rPr>
              <a:t>Homologación del CONVENIO por parte de HCD</a:t>
            </a:r>
          </a:p>
        </p:txBody>
      </p:sp>
      <p:sp>
        <p:nvSpPr>
          <p:cNvPr id="4" name="Rectángulo 3"/>
          <p:cNvSpPr/>
          <p:nvPr/>
        </p:nvSpPr>
        <p:spPr>
          <a:xfrm>
            <a:off x="2270125" y="2784475"/>
            <a:ext cx="8093075" cy="2862263"/>
          </a:xfrm>
          <a:prstGeom prst="rect">
            <a:avLst/>
          </a:prstGeom>
        </p:spPr>
        <p:txBody>
          <a:bodyPr>
            <a:spAutoFit/>
          </a:bodyPr>
          <a:lstStyle/>
          <a:p>
            <a:pPr marL="285750" indent="-285750" algn="just" eaLnBrk="1" fontAlgn="auto" hangingPunct="1">
              <a:lnSpc>
                <a:spcPct val="150000"/>
              </a:lnSpc>
              <a:spcAft>
                <a:spcPts val="0"/>
              </a:spcAft>
              <a:buClr>
                <a:schemeClr val="bg2">
                  <a:lumMod val="40000"/>
                  <a:lumOff val="60000"/>
                </a:schemeClr>
              </a:buClr>
              <a:buFont typeface="Wingdings" pitchFamily="2" charset="2"/>
              <a:buChar char="Ø"/>
              <a:defRPr/>
            </a:pPr>
            <a:r>
              <a:rPr lang="es-ES" dirty="0">
                <a:latin typeface="Arial" panose="020B0604020202020204" pitchFamily="34" charset="0"/>
                <a:cs typeface="Arial" panose="020B0604020202020204" pitchFamily="34" charset="0"/>
              </a:rPr>
              <a:t> </a:t>
            </a:r>
            <a:r>
              <a:rPr lang="es-ES" sz="2000" dirty="0">
                <a:latin typeface="+mn-lt"/>
                <a:cs typeface="Arial" panose="020B0604020202020204" pitchFamily="34" charset="0"/>
              </a:rPr>
              <a:t>Generar empleo genuino, a través del desarrollo de proyectos  específicos en los Municipios</a:t>
            </a:r>
          </a:p>
          <a:p>
            <a:pPr marL="342900" indent="-342900" algn="just" eaLnBrk="1" fontAlgn="auto" hangingPunct="1">
              <a:lnSpc>
                <a:spcPct val="150000"/>
              </a:lnSpc>
              <a:spcAft>
                <a:spcPts val="0"/>
              </a:spcAft>
              <a:buClr>
                <a:schemeClr val="bg2">
                  <a:lumMod val="40000"/>
                  <a:lumOff val="60000"/>
                </a:schemeClr>
              </a:buClr>
              <a:buFont typeface="Wingdings" pitchFamily="2" charset="2"/>
              <a:buChar char="Ø"/>
              <a:defRPr/>
            </a:pPr>
            <a:r>
              <a:rPr lang="es-ES" sz="2000" dirty="0">
                <a:latin typeface="+mn-lt"/>
                <a:cs typeface="Arial" panose="020B0604020202020204" pitchFamily="34" charset="0"/>
              </a:rPr>
              <a:t>Colaboración con el financiamiento de obras y servicios</a:t>
            </a:r>
          </a:p>
          <a:p>
            <a:pPr marL="342900" indent="-342900" algn="just" eaLnBrk="1" fontAlgn="auto" hangingPunct="1">
              <a:lnSpc>
                <a:spcPct val="150000"/>
              </a:lnSpc>
              <a:spcAft>
                <a:spcPts val="0"/>
              </a:spcAft>
              <a:buClr>
                <a:schemeClr val="bg2">
                  <a:lumMod val="40000"/>
                  <a:lumOff val="60000"/>
                </a:schemeClr>
              </a:buClr>
              <a:buFont typeface="Wingdings" pitchFamily="2" charset="2"/>
              <a:buChar char="Ø"/>
              <a:defRPr/>
            </a:pPr>
            <a:r>
              <a:rPr lang="es-ES" sz="2000" dirty="0">
                <a:latin typeface="+mn-lt"/>
                <a:cs typeface="Arial" panose="020B0604020202020204" pitchFamily="34" charset="0"/>
              </a:rPr>
              <a:t>Dinamizar la economía local</a:t>
            </a:r>
          </a:p>
          <a:p>
            <a:pPr marL="342900" indent="-342900" algn="just" eaLnBrk="1" fontAlgn="auto" hangingPunct="1">
              <a:lnSpc>
                <a:spcPct val="150000"/>
              </a:lnSpc>
              <a:spcAft>
                <a:spcPts val="0"/>
              </a:spcAft>
              <a:buClr>
                <a:schemeClr val="bg2">
                  <a:lumMod val="40000"/>
                  <a:lumOff val="60000"/>
                </a:schemeClr>
              </a:buClr>
              <a:buFont typeface="Wingdings" pitchFamily="2" charset="2"/>
              <a:buChar char="Ø"/>
              <a:defRPr/>
            </a:pPr>
            <a:r>
              <a:rPr lang="es-ES" sz="2000" dirty="0">
                <a:latin typeface="+mn-lt"/>
                <a:cs typeface="Arial" panose="020B0604020202020204" pitchFamily="34" charset="0"/>
              </a:rPr>
              <a:t>Acompañar y asistir técnicamente para la implementación y seguimientos de proyectos específicos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162050" y="452438"/>
            <a:ext cx="8888413" cy="696912"/>
          </a:xfrm>
        </p:spPr>
        <p:txBody>
          <a:bodyPr/>
          <a:lstStyle/>
          <a:p>
            <a:pPr algn="ctr" eaLnBrk="1" hangingPunct="1"/>
            <a:r>
              <a:rPr lang="es-ES" sz="3000" smtClean="0"/>
              <a:t>FONDOS DE OTRAS JURISDICCIONES</a:t>
            </a:r>
          </a:p>
        </p:txBody>
      </p:sp>
      <p:sp>
        <p:nvSpPr>
          <p:cNvPr id="5" name="Marcador de texto 4"/>
          <p:cNvSpPr>
            <a:spLocks noGrp="1"/>
          </p:cNvSpPr>
          <p:nvPr>
            <p:ph type="body" idx="1"/>
          </p:nvPr>
        </p:nvSpPr>
        <p:spPr>
          <a:xfrm>
            <a:off x="212725" y="979488"/>
            <a:ext cx="1895475" cy="571500"/>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t>EJECUCIÓN</a:t>
            </a:r>
          </a:p>
        </p:txBody>
      </p:sp>
      <p:sp>
        <p:nvSpPr>
          <p:cNvPr id="10" name="Marcador de texto 4"/>
          <p:cNvSpPr txBox="1">
            <a:spLocks/>
          </p:cNvSpPr>
          <p:nvPr/>
        </p:nvSpPr>
        <p:spPr>
          <a:xfrm>
            <a:off x="2468563" y="979488"/>
            <a:ext cx="8148637" cy="3459162"/>
          </a:xfrm>
          <a:prstGeom prst="rect">
            <a:avLst/>
          </a:prstGeom>
        </p:spPr>
        <p:txBody>
          <a:bodyPr anchor="b"/>
          <a:lstStyle/>
          <a:p>
            <a:pPr marL="285750" indent="-28575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sz="2000" dirty="0">
                <a:latin typeface="+mn-lt"/>
                <a:ea typeface="+mj-ea"/>
                <a:cs typeface="+mj-cs"/>
              </a:rPr>
              <a:t>Acciones previas a la aprobación de los proyectos técnicos de obras y servicios </a:t>
            </a:r>
          </a:p>
          <a:p>
            <a:pPr marL="285750" indent="-285750"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sz="2000" dirty="0">
                <a:latin typeface="+mn-lt"/>
                <a:ea typeface="+mj-ea"/>
                <a:cs typeface="+mj-cs"/>
              </a:rPr>
              <a:t>Cumplimiento de los  requerimientos específicos</a:t>
            </a:r>
          </a:p>
          <a:p>
            <a:pPr eaLnBrk="1" fontAlgn="auto" hangingPunct="1">
              <a:spcBef>
                <a:spcPts val="1000"/>
              </a:spcBef>
              <a:spcAft>
                <a:spcPts val="0"/>
              </a:spcAft>
              <a:buClr>
                <a:schemeClr val="bg2">
                  <a:lumMod val="40000"/>
                  <a:lumOff val="60000"/>
                </a:schemeClr>
              </a:buClr>
              <a:buSzPct val="80000"/>
              <a:defRPr/>
            </a:pPr>
            <a:r>
              <a:rPr lang="es-ES" sz="2000" dirty="0">
                <a:latin typeface="+mn-lt"/>
                <a:ea typeface="+mj-ea"/>
                <a:cs typeface="+mj-cs"/>
              </a:rPr>
              <a:t>          * Plazo de ejecución</a:t>
            </a:r>
          </a:p>
          <a:p>
            <a:pPr algn="just" eaLnBrk="1" fontAlgn="auto" hangingPunct="1">
              <a:spcBef>
                <a:spcPts val="1000"/>
              </a:spcBef>
              <a:spcAft>
                <a:spcPts val="0"/>
              </a:spcAft>
              <a:buClr>
                <a:schemeClr val="bg2">
                  <a:lumMod val="40000"/>
                  <a:lumOff val="60000"/>
                </a:schemeClr>
              </a:buClr>
              <a:buSzPct val="80000"/>
              <a:defRPr/>
            </a:pPr>
            <a:r>
              <a:rPr lang="es-ES" sz="2000" dirty="0">
                <a:latin typeface="+mn-lt"/>
                <a:ea typeface="+mj-ea"/>
                <a:cs typeface="+mj-cs"/>
              </a:rPr>
              <a:t>	   * Exigencias previas </a:t>
            </a:r>
          </a:p>
          <a:p>
            <a:pPr eaLnBrk="1" fontAlgn="auto" hangingPunct="1">
              <a:spcBef>
                <a:spcPts val="1000"/>
              </a:spcBef>
              <a:spcAft>
                <a:spcPts val="0"/>
              </a:spcAft>
              <a:buClr>
                <a:schemeClr val="bg2">
                  <a:lumMod val="40000"/>
                  <a:lumOff val="60000"/>
                </a:schemeClr>
              </a:buClr>
              <a:buSzPct val="80000"/>
              <a:defRPr/>
            </a:pPr>
            <a:r>
              <a:rPr lang="es-ES" sz="2000" dirty="0">
                <a:latin typeface="+mn-lt"/>
                <a:ea typeface="+mj-ea"/>
                <a:cs typeface="+mj-cs"/>
              </a:rPr>
              <a:t>	   * Modalidad de contrataciones y desembolsos de fondos</a:t>
            </a:r>
          </a:p>
          <a:p>
            <a:pPr eaLnBrk="1" fontAlgn="auto" hangingPunct="1">
              <a:spcBef>
                <a:spcPts val="1000"/>
              </a:spcBef>
              <a:spcAft>
                <a:spcPts val="0"/>
              </a:spcAft>
              <a:buClr>
                <a:schemeClr val="bg2">
                  <a:lumMod val="40000"/>
                  <a:lumOff val="60000"/>
                </a:schemeClr>
              </a:buClr>
              <a:buSzPct val="80000"/>
              <a:defRPr/>
            </a:pPr>
            <a:r>
              <a:rPr lang="es-ES" sz="2000" dirty="0">
                <a:latin typeface="+mn-lt"/>
                <a:ea typeface="+mj-ea"/>
                <a:cs typeface="+mj-cs"/>
              </a:rPr>
              <a:t>	   * Prohibiciones </a:t>
            </a:r>
          </a:p>
          <a:p>
            <a:pPr marL="285750" indent="-285750"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sz="2000" dirty="0">
                <a:latin typeface="+mn-lt"/>
                <a:ea typeface="+mj-ea"/>
                <a:cs typeface="+mj-cs"/>
              </a:rPr>
              <a:t>Cumplimiento de las etapas de ejecución del gasto</a:t>
            </a:r>
          </a:p>
        </p:txBody>
      </p:sp>
      <p:sp>
        <p:nvSpPr>
          <p:cNvPr id="13" name="Marcador de texto 4"/>
          <p:cNvSpPr>
            <a:spLocks noGrp="1"/>
          </p:cNvSpPr>
          <p:nvPr>
            <p:ph type="body" idx="1"/>
          </p:nvPr>
        </p:nvSpPr>
        <p:spPr>
          <a:xfrm>
            <a:off x="106363" y="4560888"/>
            <a:ext cx="2176462" cy="723900"/>
          </a:xfrm>
        </p:spPr>
        <p:txBody>
          <a:bodyPr rtlCol="0"/>
          <a:lstStyle/>
          <a:p>
            <a:pPr eaLnBrk="1" fontAlgn="auto" hangingPunct="1">
              <a:spcAft>
                <a:spcPts val="0"/>
              </a:spcAft>
              <a:buClr>
                <a:schemeClr val="bg2">
                  <a:lumMod val="40000"/>
                  <a:lumOff val="60000"/>
                </a:schemeClr>
              </a:buClr>
              <a:defRPr/>
            </a:pPr>
            <a:r>
              <a:rPr lang="es-ES" sz="2000" dirty="0" smtClean="0"/>
              <a:t>FISCALIZACIÓN </a:t>
            </a:r>
          </a:p>
        </p:txBody>
      </p:sp>
      <p:sp>
        <p:nvSpPr>
          <p:cNvPr id="4" name="Rectángulo 3"/>
          <p:cNvSpPr/>
          <p:nvPr/>
        </p:nvSpPr>
        <p:spPr>
          <a:xfrm>
            <a:off x="2468563" y="4759325"/>
            <a:ext cx="8148637" cy="1938338"/>
          </a:xfrm>
          <a:prstGeom prst="rect">
            <a:avLst/>
          </a:prstGeom>
        </p:spPr>
        <p:txBody>
          <a:bodyPr>
            <a:spAutoFit/>
          </a:bodyPr>
          <a:lstStyle/>
          <a:p>
            <a:pPr marL="342900" indent="-342900" eaLnBrk="1" fontAlgn="auto" hangingPunct="1">
              <a:lnSpc>
                <a:spcPct val="150000"/>
              </a:lnSpc>
              <a:spcAft>
                <a:spcPts val="0"/>
              </a:spcAft>
              <a:buClr>
                <a:schemeClr val="bg2">
                  <a:lumMod val="40000"/>
                  <a:lumOff val="60000"/>
                </a:schemeClr>
              </a:buClr>
              <a:buFont typeface="Wingdings" pitchFamily="2" charset="2"/>
              <a:buChar char="Ø"/>
              <a:defRPr/>
            </a:pPr>
            <a:r>
              <a:rPr lang="es-ES" sz="2000" dirty="0">
                <a:latin typeface="+mn-lt"/>
                <a:cs typeface="Arial" panose="020B0604020202020204" pitchFamily="34" charset="0"/>
              </a:rPr>
              <a:t>Por parte de representante del otorgante de los Fondos</a:t>
            </a:r>
          </a:p>
          <a:p>
            <a:pPr marL="342900" indent="-342900" algn="just" eaLnBrk="1" fontAlgn="auto" hangingPunct="1">
              <a:lnSpc>
                <a:spcPct val="150000"/>
              </a:lnSpc>
              <a:spcAft>
                <a:spcPts val="0"/>
              </a:spcAft>
              <a:buClr>
                <a:schemeClr val="bg2">
                  <a:lumMod val="40000"/>
                  <a:lumOff val="60000"/>
                </a:schemeClr>
              </a:buClr>
              <a:buFont typeface="Wingdings" pitchFamily="2" charset="2"/>
              <a:buChar char="Ø"/>
              <a:defRPr/>
            </a:pPr>
            <a:r>
              <a:rPr lang="es-ES" sz="2000" dirty="0">
                <a:latin typeface="+mn-lt"/>
                <a:cs typeface="Arial" panose="020B0604020202020204" pitchFamily="34" charset="0"/>
              </a:rPr>
              <a:t>HTC: Reglamento Administrativo contable de los Planes y/o programas financiados con fondos  de otras jurisdicciones (Acuerdos N° 32.677 - N° 36.730)</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1222375" y="120650"/>
            <a:ext cx="8863013" cy="879475"/>
          </a:xfrm>
        </p:spPr>
        <p:txBody>
          <a:bodyPr/>
          <a:lstStyle/>
          <a:p>
            <a:pPr algn="ctr" eaLnBrk="1" hangingPunct="1"/>
            <a:r>
              <a:rPr lang="es-ES" sz="2400" smtClean="0"/>
              <a:t>REGIMEN CONTABLE DE PLANES Y/O FONDOS DE OTRAS JURISDICCIONES</a:t>
            </a:r>
          </a:p>
        </p:txBody>
      </p:sp>
      <p:sp>
        <p:nvSpPr>
          <p:cNvPr id="5" name="Marcador de texto 4"/>
          <p:cNvSpPr>
            <a:spLocks noGrp="1"/>
          </p:cNvSpPr>
          <p:nvPr>
            <p:ph type="body" idx="1"/>
          </p:nvPr>
        </p:nvSpPr>
        <p:spPr>
          <a:xfrm>
            <a:off x="0" y="1125538"/>
            <a:ext cx="1484313" cy="571500"/>
          </a:xfrm>
        </p:spPr>
        <p:txBody>
          <a:bodyPr rtlCol="0"/>
          <a:lstStyle/>
          <a:p>
            <a:pPr algn="ctr" eaLnBrk="1" fontAlgn="auto" hangingPunct="1">
              <a:spcAft>
                <a:spcPts val="0"/>
              </a:spcAft>
              <a:buClr>
                <a:schemeClr val="bg2">
                  <a:lumMod val="40000"/>
                  <a:lumOff val="60000"/>
                </a:schemeClr>
              </a:buClr>
              <a:buFont typeface="Wingdings 3" charset="2"/>
              <a:buNone/>
              <a:defRPr/>
            </a:pPr>
            <a:r>
              <a:rPr lang="es-ES" sz="2000" dirty="0" smtClean="0"/>
              <a:t>Acuerdo 32.677</a:t>
            </a:r>
          </a:p>
        </p:txBody>
      </p:sp>
      <p:sp>
        <p:nvSpPr>
          <p:cNvPr id="10" name="Marcador de texto 4"/>
          <p:cNvSpPr txBox="1">
            <a:spLocks/>
          </p:cNvSpPr>
          <p:nvPr/>
        </p:nvSpPr>
        <p:spPr>
          <a:xfrm>
            <a:off x="1484313" y="1685925"/>
            <a:ext cx="8953500" cy="4964113"/>
          </a:xfrm>
          <a:prstGeom prst="rect">
            <a:avLst/>
          </a:prstGeom>
        </p:spPr>
        <p:txBody>
          <a:bodyPr anchor="b"/>
          <a:lstStyle/>
          <a:p>
            <a:pPr marL="285750" indent="-28575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Se englobaran bajo el rubro “Cuentas Especiales”</a:t>
            </a:r>
          </a:p>
          <a:p>
            <a:pPr marL="285750" indent="-28575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Deben incluirse en el Presupuesto de Recursos y Gastos</a:t>
            </a:r>
          </a:p>
          <a:p>
            <a:pPr marL="285750" indent="-28575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Los fondos serán depositados en una Cuenta Corriente especial, habilitada al efecto</a:t>
            </a:r>
          </a:p>
          <a:p>
            <a:pPr marL="285750" indent="-28575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A los fines de la contabilidad se exigirán los siguientes registros</a:t>
            </a:r>
          </a:p>
          <a:p>
            <a:pPr marL="800100" lvl="1"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ü"/>
              <a:defRPr/>
            </a:pPr>
            <a:r>
              <a:rPr lang="es-ES" dirty="0">
                <a:latin typeface="+mn-lt"/>
                <a:ea typeface="+mj-ea"/>
                <a:cs typeface="+mj-cs"/>
              </a:rPr>
              <a:t>Registro Analítico de Ingresos (Ing. Otras </a:t>
            </a:r>
            <a:r>
              <a:rPr lang="es-ES" dirty="0" err="1">
                <a:latin typeface="+mn-lt"/>
                <a:ea typeface="+mj-ea"/>
                <a:cs typeface="+mj-cs"/>
              </a:rPr>
              <a:t>Jurisdic</a:t>
            </a:r>
            <a:r>
              <a:rPr lang="es-ES" dirty="0">
                <a:latin typeface="+mn-lt"/>
                <a:ea typeface="+mj-ea"/>
                <a:cs typeface="+mj-cs"/>
              </a:rPr>
              <a:t>. –Aportes no reintegrables- </a:t>
            </a:r>
            <a:r>
              <a:rPr lang="es-ES" dirty="0" err="1">
                <a:latin typeface="+mn-lt"/>
                <a:ea typeface="+mj-ea"/>
                <a:cs typeface="+mj-cs"/>
              </a:rPr>
              <a:t>Subpartida</a:t>
            </a:r>
            <a:r>
              <a:rPr lang="es-ES" dirty="0">
                <a:latin typeface="+mn-lt"/>
                <a:ea typeface="+mj-ea"/>
                <a:cs typeface="+mj-cs"/>
              </a:rPr>
              <a:t> por cada Plan/Programa)</a:t>
            </a:r>
          </a:p>
          <a:p>
            <a:pPr marL="800100" lvl="1"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ü"/>
              <a:defRPr/>
            </a:pPr>
            <a:r>
              <a:rPr lang="es-ES" dirty="0">
                <a:latin typeface="+mn-lt"/>
                <a:ea typeface="+mj-ea"/>
                <a:cs typeface="+mj-cs"/>
              </a:rPr>
              <a:t>Registro Analítico de Egresos</a:t>
            </a:r>
          </a:p>
          <a:p>
            <a:pPr marL="800100" lvl="1"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ü"/>
              <a:defRPr/>
            </a:pPr>
            <a:r>
              <a:rPr lang="es-ES" dirty="0">
                <a:latin typeface="+mn-lt"/>
                <a:ea typeface="+mj-ea"/>
                <a:cs typeface="+mj-cs"/>
              </a:rPr>
              <a:t>Libros Bancos (una Cuenta por cada programa)</a:t>
            </a:r>
          </a:p>
          <a:p>
            <a:pPr marL="800100" lvl="1"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ü"/>
              <a:defRPr/>
            </a:pPr>
            <a:r>
              <a:rPr lang="es-ES" dirty="0">
                <a:latin typeface="+mn-lt"/>
                <a:ea typeface="+mj-ea"/>
                <a:cs typeface="+mj-cs"/>
              </a:rPr>
              <a:t>Libro Ingresos  y Egresos (una hoja por cada programa)</a:t>
            </a:r>
          </a:p>
          <a:p>
            <a:pPr marL="800100" lvl="1"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ü"/>
              <a:defRPr/>
            </a:pPr>
            <a:r>
              <a:rPr lang="es-ES" dirty="0">
                <a:latin typeface="+mn-lt"/>
                <a:ea typeface="+mj-ea"/>
                <a:cs typeface="+mj-cs"/>
              </a:rPr>
              <a:t>Libro de Actas de Entrega de bienes a Terceros</a:t>
            </a:r>
          </a:p>
          <a:p>
            <a:pPr marL="342900"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Las adquisiciones se ajustaran al Régimen de la Provincia </a:t>
            </a:r>
          </a:p>
          <a:p>
            <a:pPr marL="342900"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Las obras Públicas deberán ajustarse a la ley de Obras Públicas</a:t>
            </a:r>
          </a:p>
          <a:p>
            <a:pPr marL="342900" indent="-342900" algn="just"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Las entregas deben formalizarse mediante Acta Circunstanciada labrada en el  Libro respectivo</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1306513" y="107950"/>
            <a:ext cx="8897937" cy="615950"/>
          </a:xfrm>
        </p:spPr>
        <p:txBody>
          <a:bodyPr/>
          <a:lstStyle/>
          <a:p>
            <a:pPr algn="ctr" eaLnBrk="1" hangingPunct="1"/>
            <a:r>
              <a:rPr lang="es-ES" sz="2400" smtClean="0"/>
              <a:t> PARTIDAS DEJADAS EN SUSPENSO DE JUZGAMIENTO</a:t>
            </a:r>
          </a:p>
        </p:txBody>
      </p:sp>
      <p:sp>
        <p:nvSpPr>
          <p:cNvPr id="5" name="Marcador de texto 4"/>
          <p:cNvSpPr>
            <a:spLocks noGrp="1"/>
          </p:cNvSpPr>
          <p:nvPr>
            <p:ph type="body" idx="1"/>
          </p:nvPr>
        </p:nvSpPr>
        <p:spPr>
          <a:xfrm>
            <a:off x="177800" y="1200150"/>
            <a:ext cx="1531938" cy="571500"/>
          </a:xfrm>
        </p:spPr>
        <p:txBody>
          <a:bodyPr rtlCol="0"/>
          <a:lstStyle/>
          <a:p>
            <a:pPr algn="ctr" eaLnBrk="1" fontAlgn="auto" hangingPunct="1">
              <a:spcAft>
                <a:spcPts val="0"/>
              </a:spcAft>
              <a:buClr>
                <a:schemeClr val="bg2">
                  <a:lumMod val="40000"/>
                  <a:lumOff val="60000"/>
                </a:schemeClr>
              </a:buClr>
              <a:buFont typeface="Wingdings 3" charset="2"/>
              <a:buNone/>
              <a:defRPr/>
            </a:pPr>
            <a:r>
              <a:rPr lang="es-ES" sz="2000" dirty="0" smtClean="0"/>
              <a:t>Acuerdo 36.730</a:t>
            </a:r>
          </a:p>
        </p:txBody>
      </p:sp>
      <p:sp>
        <p:nvSpPr>
          <p:cNvPr id="10" name="Marcador de texto 4"/>
          <p:cNvSpPr txBox="1">
            <a:spLocks/>
          </p:cNvSpPr>
          <p:nvPr/>
        </p:nvSpPr>
        <p:spPr>
          <a:xfrm>
            <a:off x="1793875" y="2032000"/>
            <a:ext cx="8847138" cy="4630738"/>
          </a:xfrm>
          <a:prstGeom prst="rect">
            <a:avLst/>
          </a:prstGeom>
        </p:spPr>
        <p:txBody>
          <a:bodyPr anchor="b"/>
          <a:lstStyle/>
          <a:p>
            <a:pPr marL="285750" indent="-285750"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AR" dirty="0">
                <a:latin typeface="+mn-lt"/>
              </a:rPr>
              <a:t>Aprobó  el instituto denominado “Partidas en Suspenso de Juzgamiento”</a:t>
            </a:r>
            <a:endParaRPr lang="es-ES" dirty="0">
              <a:latin typeface="+mn-lt"/>
              <a:ea typeface="+mj-ea"/>
              <a:cs typeface="+mj-cs"/>
            </a:endParaRPr>
          </a:p>
          <a:p>
            <a:pPr marL="285750" indent="-285750" eaLnBrk="1" fontAlgn="auto" hangingPunct="1">
              <a:spcBef>
                <a:spcPts val="1000"/>
              </a:spcBef>
              <a:spcAft>
                <a:spcPts val="0"/>
              </a:spcAft>
              <a:buClr>
                <a:schemeClr val="bg2">
                  <a:lumMod val="40000"/>
                  <a:lumOff val="60000"/>
                </a:schemeClr>
              </a:buClr>
              <a:buSzPct val="100000"/>
              <a:buFont typeface="Wingdings" panose="05000000000000000000" pitchFamily="2" charset="2"/>
              <a:buChar char="Ø"/>
              <a:defRPr/>
            </a:pPr>
            <a:r>
              <a:rPr lang="es-ES" dirty="0">
                <a:latin typeface="+mn-lt"/>
                <a:ea typeface="+mj-ea"/>
                <a:cs typeface="+mj-cs"/>
              </a:rPr>
              <a:t>Anexo I establece:</a:t>
            </a:r>
          </a:p>
          <a:p>
            <a:pPr marL="285750" indent="-285750" algn="just" eaLnBrk="1" fontAlgn="auto" hangingPunct="1">
              <a:spcBef>
                <a:spcPts val="1000"/>
              </a:spcBef>
              <a:spcAft>
                <a:spcPts val="0"/>
              </a:spcAft>
              <a:buClr>
                <a:schemeClr val="bg2">
                  <a:lumMod val="40000"/>
                  <a:lumOff val="60000"/>
                </a:schemeClr>
              </a:buClr>
              <a:buSzPct val="100000"/>
              <a:defRPr/>
            </a:pPr>
            <a:r>
              <a:rPr lang="es-ES" dirty="0">
                <a:latin typeface="+mn-lt"/>
                <a:ea typeface="+mj-ea"/>
                <a:cs typeface="+mj-cs"/>
              </a:rPr>
              <a:t>Art. 1°: Se podrán dejar en suspenso de juzgamiento aquellas partidas y/o erogaciones y/o inversión de fondos públicos nacionales, provinciales, municipales o de cualquier otra naturaleza, respecto de las cuales al momento de juzgamiento los elementos aportados resulten insuficientes como sustento contable y legal, a fin de emitir un fallo razonable que apruebe o desapruebe, la rendición de cuentas de las partidas en cuestión.</a:t>
            </a:r>
          </a:p>
          <a:p>
            <a:pPr marL="285750" indent="-285750" algn="just" eaLnBrk="1" fontAlgn="auto" hangingPunct="1">
              <a:spcBef>
                <a:spcPts val="1000"/>
              </a:spcBef>
              <a:spcAft>
                <a:spcPts val="0"/>
              </a:spcAft>
              <a:buClr>
                <a:schemeClr val="bg2">
                  <a:lumMod val="40000"/>
                  <a:lumOff val="60000"/>
                </a:schemeClr>
              </a:buClr>
              <a:buSzPct val="100000"/>
              <a:defRPr/>
            </a:pPr>
            <a:r>
              <a:rPr lang="es-ES" dirty="0">
                <a:latin typeface="+mn-lt"/>
                <a:ea typeface="+mj-ea"/>
                <a:cs typeface="+mj-cs"/>
              </a:rPr>
              <a:t>Art. 2°: </a:t>
            </a:r>
            <a:r>
              <a:rPr lang="es-AR" dirty="0">
                <a:latin typeface="+mn-lt"/>
              </a:rPr>
              <a:t>Al momento de dictar el fallo sobre la cuenta del ejercicio fiscal auditado, se podrán dejar partidas en suspenso, oportunamente observadas, hasta el juzgamiento del próximo ejercicio fiscal…</a:t>
            </a:r>
            <a:endParaRPr lang="es-ES" dirty="0">
              <a:latin typeface="+mn-lt"/>
              <a:ea typeface="+mj-ea"/>
              <a:cs typeface="+mj-cs"/>
            </a:endParaRPr>
          </a:p>
          <a:p>
            <a:pPr marL="285750" indent="-285750" algn="just" eaLnBrk="1" fontAlgn="auto" hangingPunct="1">
              <a:spcBef>
                <a:spcPts val="1000"/>
              </a:spcBef>
              <a:spcAft>
                <a:spcPts val="0"/>
              </a:spcAft>
              <a:buClr>
                <a:schemeClr val="bg2">
                  <a:lumMod val="40000"/>
                  <a:lumOff val="60000"/>
                </a:schemeClr>
              </a:buClr>
              <a:buSzPct val="100000"/>
              <a:defRPr/>
            </a:pPr>
            <a:r>
              <a:rPr lang="es-AR" dirty="0">
                <a:latin typeface="+mn-lt"/>
              </a:rPr>
              <a:t>Art. 3º: Al diferir el juzgamiento de partidas al momento de emitir el fallo se dejará expresa constancia de que los responsables no podrán considerarse exentos de responsabilidad hasta tanto no se falle sobre las partidas dejadas en suspenso de juzgamiento y la responsabilidad de cada uno de los responsables respecto del correcto manejo de las partidas en cuestión.-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603374"/>
          </a:xfrm>
        </p:spPr>
        <p:txBody>
          <a:bodyPr/>
          <a:lstStyle/>
          <a:p>
            <a:pPr algn="ctr"/>
            <a:r>
              <a:rPr lang="es-ES" sz="4400" dirty="0" smtClean="0"/>
              <a:t>CUENTA MUNICIPAL</a:t>
            </a:r>
            <a:r>
              <a:rPr lang="es-ES" dirty="0" smtClean="0"/>
              <a:t/>
            </a:r>
            <a:br>
              <a:rPr lang="es-ES" dirty="0" smtClean="0"/>
            </a:br>
            <a:r>
              <a:rPr lang="es-ES" sz="2400" dirty="0" smtClean="0">
                <a:solidFill>
                  <a:schemeClr val="tx1"/>
                </a:solidFill>
              </a:rPr>
              <a:t>Es el compendio contable y documental, que refleja la gestión presupuestaria, económica, financiera y patrimonial de un ejercicio fiscal (ART. 22-Ley 1.216)</a:t>
            </a:r>
            <a:br>
              <a:rPr lang="es-ES" sz="2400" dirty="0" smtClean="0">
                <a:solidFill>
                  <a:schemeClr val="tx1"/>
                </a:solidFill>
              </a:rPr>
            </a:br>
            <a:endParaRPr lang="es-ES" sz="2400" dirty="0">
              <a:solidFill>
                <a:schemeClr val="tx1"/>
              </a:solidFill>
            </a:endParaRPr>
          </a:p>
        </p:txBody>
      </p:sp>
      <p:sp>
        <p:nvSpPr>
          <p:cNvPr id="3" name="Marcador de contenido 2"/>
          <p:cNvSpPr>
            <a:spLocks noGrp="1"/>
          </p:cNvSpPr>
          <p:nvPr>
            <p:ph sz="half" idx="1"/>
          </p:nvPr>
        </p:nvSpPr>
        <p:spPr>
          <a:xfrm>
            <a:off x="914400" y="2290527"/>
            <a:ext cx="4585251" cy="4237021"/>
          </a:xfrm>
        </p:spPr>
        <p:txBody>
          <a:bodyPr>
            <a:normAutofit fontScale="40000" lnSpcReduction="20000"/>
          </a:bodyPr>
          <a:lstStyle/>
          <a:p>
            <a:r>
              <a:rPr lang="es-ES" sz="5000" b="1" dirty="0" smtClean="0">
                <a:solidFill>
                  <a:schemeClr val="tx2">
                    <a:lumMod val="90000"/>
                  </a:schemeClr>
                </a:solidFill>
              </a:rPr>
              <a:t>CUENTA DOCUMENTADA </a:t>
            </a:r>
          </a:p>
          <a:p>
            <a:pPr>
              <a:buFont typeface="Wingdings" panose="05000000000000000000" pitchFamily="2" charset="2"/>
              <a:buChar char="q"/>
            </a:pPr>
            <a:r>
              <a:rPr lang="es-ES" sz="4500" dirty="0" smtClean="0"/>
              <a:t>Es la presentación mensual que debe perfeccionarse a los 90 días inmediatos posteriores al mes vencido, formada por:</a:t>
            </a:r>
          </a:p>
          <a:p>
            <a:pPr>
              <a:buFont typeface="Wingdings" panose="05000000000000000000" pitchFamily="2" charset="2"/>
              <a:buChar char="q"/>
            </a:pPr>
            <a:r>
              <a:rPr lang="es-ES" sz="4500" dirty="0" smtClean="0"/>
              <a:t>Cuaderno Documental </a:t>
            </a:r>
          </a:p>
          <a:p>
            <a:pPr marL="0" indent="0">
              <a:buNone/>
            </a:pPr>
            <a:r>
              <a:rPr lang="es-ES" sz="4500" dirty="0"/>
              <a:t> </a:t>
            </a:r>
            <a:r>
              <a:rPr lang="es-ES" sz="4500" dirty="0" smtClean="0"/>
              <a:t>     (Acuerdo Nº 35.582)</a:t>
            </a:r>
          </a:p>
          <a:p>
            <a:pPr>
              <a:buFont typeface="Wingdings" panose="05000000000000000000" pitchFamily="2" charset="2"/>
              <a:buChar char="q"/>
            </a:pPr>
            <a:r>
              <a:rPr lang="es-ES" sz="4500" dirty="0" smtClean="0"/>
              <a:t>Legajo Documental  - In situ</a:t>
            </a:r>
          </a:p>
          <a:p>
            <a:pPr marL="0" indent="0">
              <a:buNone/>
            </a:pPr>
            <a:r>
              <a:rPr lang="es-ES" sz="4500" dirty="0"/>
              <a:t> </a:t>
            </a:r>
            <a:r>
              <a:rPr lang="es-ES" sz="4500" dirty="0" smtClean="0"/>
              <a:t>    (Acuerdo Nº 34.450)</a:t>
            </a:r>
          </a:p>
          <a:p>
            <a:pPr>
              <a:buFont typeface="Wingdings" panose="05000000000000000000" pitchFamily="2" charset="2"/>
              <a:buChar char="q"/>
            </a:pPr>
            <a:r>
              <a:rPr lang="es-ES" sz="4500" dirty="0" smtClean="0"/>
              <a:t>Régimen Federal de Responsabilidad Fiscal  </a:t>
            </a:r>
          </a:p>
          <a:p>
            <a:pPr>
              <a:buFont typeface="Wingdings" panose="05000000000000000000" pitchFamily="2" charset="2"/>
              <a:buChar char="q"/>
            </a:pPr>
            <a:r>
              <a:rPr lang="es-ES" sz="4500" dirty="0" smtClean="0"/>
              <a:t>(30 días - Acuerdo Nº 35.583)</a:t>
            </a:r>
          </a:p>
          <a:p>
            <a:pPr>
              <a:buFont typeface="Wingdings" panose="05000000000000000000" pitchFamily="2" charset="2"/>
              <a:buChar char="q"/>
            </a:pPr>
            <a:endParaRPr lang="es-ES" sz="2200" dirty="0" smtClean="0"/>
          </a:p>
          <a:p>
            <a:pPr marL="0" indent="0">
              <a:buNone/>
            </a:pPr>
            <a:endParaRPr lang="es-ES" dirty="0"/>
          </a:p>
        </p:txBody>
      </p:sp>
      <p:sp>
        <p:nvSpPr>
          <p:cNvPr id="4" name="Marcador de contenido 3"/>
          <p:cNvSpPr>
            <a:spLocks noGrp="1"/>
          </p:cNvSpPr>
          <p:nvPr>
            <p:ph sz="half" idx="2"/>
          </p:nvPr>
        </p:nvSpPr>
        <p:spPr>
          <a:xfrm>
            <a:off x="5654493" y="2290527"/>
            <a:ext cx="4910901" cy="4436197"/>
          </a:xfrm>
        </p:spPr>
        <p:txBody>
          <a:bodyPr>
            <a:normAutofit fontScale="40000" lnSpcReduction="20000"/>
          </a:bodyPr>
          <a:lstStyle/>
          <a:p>
            <a:r>
              <a:rPr lang="es-ES" sz="5000" b="1" dirty="0" smtClean="0">
                <a:solidFill>
                  <a:schemeClr val="tx2">
                    <a:lumMod val="90000"/>
                  </a:schemeClr>
                </a:solidFill>
              </a:rPr>
              <a:t>CUENTA</a:t>
            </a:r>
            <a:r>
              <a:rPr lang="es-ES" sz="5000" dirty="0" smtClean="0">
                <a:solidFill>
                  <a:schemeClr val="tx2">
                    <a:lumMod val="90000"/>
                  </a:schemeClr>
                </a:solidFill>
              </a:rPr>
              <a:t> </a:t>
            </a:r>
          </a:p>
          <a:p>
            <a:pPr>
              <a:buFont typeface="Wingdings" panose="05000000000000000000" pitchFamily="2" charset="2"/>
              <a:buChar char="q"/>
            </a:pPr>
            <a:r>
              <a:rPr lang="es-ES" sz="4500" dirty="0" smtClean="0"/>
              <a:t>Se entenderá anual</a:t>
            </a:r>
          </a:p>
          <a:p>
            <a:pPr>
              <a:buFont typeface="Wingdings" panose="05000000000000000000" pitchFamily="2" charset="2"/>
              <a:buChar char="q"/>
            </a:pPr>
            <a:r>
              <a:rPr lang="es-ES" sz="4500" dirty="0" smtClean="0"/>
              <a:t>La cuenta es única, se integra con Balance Consolidado y Legajos Documentales de ambas unidades de organización</a:t>
            </a:r>
          </a:p>
          <a:p>
            <a:pPr>
              <a:buFont typeface="Wingdings" panose="05000000000000000000" pitchFamily="2" charset="2"/>
              <a:buChar char="q"/>
            </a:pPr>
            <a:r>
              <a:rPr lang="es-ES" sz="4500" dirty="0" smtClean="0"/>
              <a:t>Antes del 31 de Mayo</a:t>
            </a:r>
          </a:p>
          <a:p>
            <a:pPr>
              <a:buFont typeface="Wingdings" panose="05000000000000000000" pitchFamily="2" charset="2"/>
              <a:buChar char="q"/>
            </a:pPr>
            <a:r>
              <a:rPr lang="es-ES" sz="4500" dirty="0" smtClean="0"/>
              <a:t>La falta de presentación de la cuenta dará lugar a la determinación de ingresos por parte del HTC, </a:t>
            </a:r>
          </a:p>
          <a:p>
            <a:pPr>
              <a:buFont typeface="Wingdings" panose="05000000000000000000" pitchFamily="2" charset="2"/>
              <a:buChar char="q"/>
            </a:pPr>
            <a:r>
              <a:rPr lang="es-ES" sz="4500" dirty="0" smtClean="0"/>
              <a:t>La presentación deberá hacerla el Presidente del HCD (Art. 79 – Acuerdo Nº 34.450), excepcionalmente el DEM (Art. 43 de la Ley 1.216)</a:t>
            </a:r>
          </a:p>
          <a:p>
            <a:pPr>
              <a:buFont typeface="Wingdings" panose="05000000000000000000" pitchFamily="2" charset="2"/>
              <a:buChar char="q"/>
            </a:pPr>
            <a:endParaRPr lang="es-ES" sz="4500" dirty="0" smtClean="0"/>
          </a:p>
          <a:p>
            <a:pPr>
              <a:buFont typeface="Wingdings" panose="05000000000000000000" pitchFamily="2" charset="2"/>
              <a:buChar char="q"/>
            </a:pPr>
            <a:endParaRPr lang="es-ES" dirty="0" smtClean="0"/>
          </a:p>
        </p:txBody>
      </p:sp>
    </p:spTree>
    <p:extLst>
      <p:ext uri="{BB962C8B-B14F-4D97-AF65-F5344CB8AC3E}">
        <p14:creationId xmlns:p14="http://schemas.microsoft.com/office/powerpoint/2010/main" val="30373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9404723" cy="3114348"/>
          </a:xfrm>
        </p:spPr>
        <p:txBody>
          <a:bodyPr/>
          <a:lstStyle/>
          <a:p>
            <a:pPr algn="ctr"/>
            <a:r>
              <a:rPr lang="es-ES" sz="4400" dirty="0" smtClean="0"/>
              <a:t>RESPONSABLES</a:t>
            </a:r>
            <a:r>
              <a:rPr lang="es-ES" sz="1800" dirty="0" smtClean="0"/>
              <a:t/>
            </a:r>
            <a:br>
              <a:rPr lang="es-ES" sz="1800" dirty="0" smtClean="0"/>
            </a:br>
            <a:r>
              <a:rPr lang="es-ES" sz="1800" dirty="0" smtClean="0"/>
              <a:t/>
            </a:r>
            <a:br>
              <a:rPr lang="es-ES" sz="1800" dirty="0" smtClean="0"/>
            </a:br>
            <a:r>
              <a:rPr lang="es-ES" sz="2000" dirty="0" smtClean="0">
                <a:solidFill>
                  <a:schemeClr val="tx1"/>
                </a:solidFill>
              </a:rPr>
              <a:t>Todo agente o funcionario de la administración provincial o comunal, y todo estipendario, cuentadante, ordenador primario o secundario, persona o entidad a las que se les haya entregado o confiado el cometido de recaudar, invertir, pagar, transferir, administrar o custodiar  fondos, valores, especies u otros bienes del Estado Provincial o Comunal</a:t>
            </a:r>
            <a:br>
              <a:rPr lang="es-ES" sz="2000" dirty="0" smtClean="0">
                <a:solidFill>
                  <a:schemeClr val="tx1"/>
                </a:solidFill>
              </a:rPr>
            </a:br>
            <a:r>
              <a:rPr lang="es-ES" sz="2000" dirty="0" smtClean="0">
                <a:solidFill>
                  <a:schemeClr val="tx1"/>
                </a:solidFill>
              </a:rPr>
              <a:t>ART. 18 – LEY Nº 1.216</a:t>
            </a:r>
            <a:br>
              <a:rPr lang="es-ES" sz="2000" dirty="0" smtClean="0">
                <a:solidFill>
                  <a:schemeClr val="tx1"/>
                </a:solidFill>
              </a:rPr>
            </a:br>
            <a:r>
              <a:rPr lang="es-ES" sz="2000" dirty="0">
                <a:solidFill>
                  <a:schemeClr val="tx1"/>
                </a:solidFill>
              </a:rPr>
              <a:t/>
            </a:r>
            <a:br>
              <a:rPr lang="es-ES" sz="2000" dirty="0">
                <a:solidFill>
                  <a:schemeClr val="tx1"/>
                </a:solidFill>
              </a:rPr>
            </a:br>
            <a:endParaRPr lang="es-ES" sz="2000" dirty="0"/>
          </a:p>
        </p:txBody>
      </p:sp>
      <p:sp>
        <p:nvSpPr>
          <p:cNvPr id="3" name="Marcador de contenido 2"/>
          <p:cNvSpPr>
            <a:spLocks noGrp="1"/>
          </p:cNvSpPr>
          <p:nvPr>
            <p:ph sz="half" idx="1"/>
          </p:nvPr>
        </p:nvSpPr>
        <p:spPr>
          <a:xfrm>
            <a:off x="1103312" y="3630439"/>
            <a:ext cx="4396339" cy="2688879"/>
          </a:xfrm>
        </p:spPr>
        <p:txBody>
          <a:bodyPr>
            <a:normAutofit/>
          </a:bodyPr>
          <a:lstStyle/>
          <a:p>
            <a:r>
              <a:rPr lang="es-ES" sz="2000" b="1" dirty="0" smtClean="0">
                <a:solidFill>
                  <a:schemeClr val="bg2">
                    <a:lumMod val="60000"/>
                    <a:lumOff val="40000"/>
                  </a:schemeClr>
                </a:solidFill>
              </a:rPr>
              <a:t>PRIMIGENIOS </a:t>
            </a:r>
            <a:endParaRPr lang="es-ES" sz="2000" b="1" dirty="0">
              <a:solidFill>
                <a:schemeClr val="bg2">
                  <a:lumMod val="60000"/>
                  <a:lumOff val="40000"/>
                </a:schemeClr>
              </a:solidFill>
            </a:endParaRPr>
          </a:p>
          <a:p>
            <a:pPr>
              <a:buFont typeface="Wingdings" panose="05000000000000000000" pitchFamily="2" charset="2"/>
              <a:buChar char="q"/>
            </a:pPr>
            <a:r>
              <a:rPr lang="es-ES" dirty="0" smtClean="0"/>
              <a:t>Intendente</a:t>
            </a:r>
          </a:p>
          <a:p>
            <a:pPr>
              <a:buFont typeface="Wingdings" panose="05000000000000000000" pitchFamily="2" charset="2"/>
              <a:buChar char="q"/>
            </a:pPr>
            <a:r>
              <a:rPr lang="es-ES" dirty="0" smtClean="0"/>
              <a:t>Tesorero</a:t>
            </a:r>
            <a:endParaRPr lang="es-ES" dirty="0"/>
          </a:p>
          <a:p>
            <a:pPr>
              <a:buFont typeface="Wingdings" panose="05000000000000000000" pitchFamily="2" charset="2"/>
              <a:buChar char="q"/>
            </a:pPr>
            <a:r>
              <a:rPr lang="es-ES" dirty="0" smtClean="0"/>
              <a:t>Contador o Jefe de Contaduría</a:t>
            </a:r>
          </a:p>
          <a:p>
            <a:pPr>
              <a:buFont typeface="Wingdings" panose="05000000000000000000" pitchFamily="2" charset="2"/>
              <a:buChar char="q"/>
            </a:pPr>
            <a:r>
              <a:rPr lang="es-ES" dirty="0" smtClean="0"/>
              <a:t>Presidente del HCD</a:t>
            </a:r>
            <a:endParaRPr lang="es-ES" dirty="0"/>
          </a:p>
        </p:txBody>
      </p:sp>
      <p:sp>
        <p:nvSpPr>
          <p:cNvPr id="4" name="Marcador de contenido 3"/>
          <p:cNvSpPr>
            <a:spLocks noGrp="1"/>
          </p:cNvSpPr>
          <p:nvPr>
            <p:ph sz="half" idx="2"/>
          </p:nvPr>
        </p:nvSpPr>
        <p:spPr>
          <a:xfrm>
            <a:off x="5654493" y="3567065"/>
            <a:ext cx="4396341" cy="2399169"/>
          </a:xfrm>
        </p:spPr>
        <p:txBody>
          <a:bodyPr>
            <a:normAutofit/>
          </a:bodyPr>
          <a:lstStyle/>
          <a:p>
            <a:r>
              <a:rPr lang="es-ES" sz="2000" b="1" dirty="0" smtClean="0">
                <a:solidFill>
                  <a:schemeClr val="bg2">
                    <a:lumMod val="60000"/>
                    <a:lumOff val="40000"/>
                  </a:schemeClr>
                </a:solidFill>
              </a:rPr>
              <a:t>OTROS RESPONSABLES</a:t>
            </a:r>
            <a:endParaRPr lang="es-ES" sz="2000" b="1" dirty="0">
              <a:solidFill>
                <a:schemeClr val="bg2">
                  <a:lumMod val="60000"/>
                  <a:lumOff val="40000"/>
                </a:schemeClr>
              </a:solidFill>
            </a:endParaRPr>
          </a:p>
          <a:p>
            <a:pPr>
              <a:buFont typeface="Wingdings" panose="05000000000000000000" pitchFamily="2" charset="2"/>
              <a:buChar char="q"/>
            </a:pPr>
            <a:r>
              <a:rPr lang="es-ES" dirty="0" smtClean="0"/>
              <a:t>Concejales </a:t>
            </a:r>
          </a:p>
          <a:p>
            <a:pPr>
              <a:buFont typeface="Wingdings" panose="05000000000000000000" pitchFamily="2" charset="2"/>
              <a:buChar char="q"/>
            </a:pPr>
            <a:r>
              <a:rPr lang="es-ES" dirty="0" smtClean="0"/>
              <a:t>Beneficiarios</a:t>
            </a:r>
          </a:p>
          <a:p>
            <a:pPr>
              <a:buFont typeface="Wingdings" panose="05000000000000000000" pitchFamily="2" charset="2"/>
              <a:buChar char="q"/>
            </a:pPr>
            <a:r>
              <a:rPr lang="es-ES" dirty="0" smtClean="0"/>
              <a:t>Otros funcionarios</a:t>
            </a:r>
            <a:endParaRPr lang="es-ES" dirty="0"/>
          </a:p>
        </p:txBody>
      </p:sp>
    </p:spTree>
    <p:extLst>
      <p:ext uri="{BB962C8B-B14F-4D97-AF65-F5344CB8AC3E}">
        <p14:creationId xmlns:p14="http://schemas.microsoft.com/office/powerpoint/2010/main" val="241254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45008"/>
          </a:xfrm>
        </p:spPr>
        <p:txBody>
          <a:bodyPr/>
          <a:lstStyle/>
          <a:p>
            <a:pPr algn="ctr"/>
            <a:r>
              <a:rPr lang="es-ES" sz="4400" dirty="0" smtClean="0"/>
              <a:t>DEPARTAMENTO EJECUTIVO</a:t>
            </a:r>
            <a:r>
              <a:rPr lang="es-ES" sz="2000" dirty="0" smtClean="0"/>
              <a:t/>
            </a:r>
            <a:br>
              <a:rPr lang="es-ES" sz="2000" dirty="0" smtClean="0"/>
            </a:br>
            <a:r>
              <a:rPr lang="es-ES" sz="2000" dirty="0" smtClean="0"/>
              <a:t>ART. 7 – LEY Nº 1.028</a:t>
            </a:r>
            <a:r>
              <a:rPr lang="es-ES" sz="4000" dirty="0" smtClean="0"/>
              <a:t/>
            </a:r>
            <a:br>
              <a:rPr lang="es-ES" sz="4000" dirty="0" smtClean="0"/>
            </a:br>
            <a:r>
              <a:rPr lang="es-ES" sz="4000" dirty="0" smtClean="0"/>
              <a:t> </a:t>
            </a:r>
            <a:br>
              <a:rPr lang="es-ES" sz="4000" dirty="0" smtClean="0"/>
            </a:br>
            <a:r>
              <a:rPr lang="es-ES" sz="4000" dirty="0"/>
              <a:t/>
            </a:r>
            <a:br>
              <a:rPr lang="es-ES" sz="4000" dirty="0"/>
            </a:br>
            <a:endParaRPr lang="es-ES" sz="4000" dirty="0"/>
          </a:p>
        </p:txBody>
      </p:sp>
      <p:sp>
        <p:nvSpPr>
          <p:cNvPr id="3" name="Marcador de texto 2"/>
          <p:cNvSpPr>
            <a:spLocks noGrp="1"/>
          </p:cNvSpPr>
          <p:nvPr>
            <p:ph type="body" idx="1"/>
          </p:nvPr>
        </p:nvSpPr>
        <p:spPr>
          <a:xfrm>
            <a:off x="632947" y="1285592"/>
            <a:ext cx="2946866" cy="389299"/>
          </a:xfrm>
        </p:spPr>
        <p:txBody>
          <a:bodyPr/>
          <a:lstStyle/>
          <a:p>
            <a:pPr algn="ctr"/>
            <a:r>
              <a:rPr lang="es-ES" sz="2000" dirty="0" smtClean="0"/>
              <a:t>INTENDENTE</a:t>
            </a:r>
          </a:p>
        </p:txBody>
      </p:sp>
      <p:sp>
        <p:nvSpPr>
          <p:cNvPr id="4" name="Marcador de texto 3"/>
          <p:cNvSpPr>
            <a:spLocks noGrp="1"/>
          </p:cNvSpPr>
          <p:nvPr>
            <p:ph type="body" sz="half" idx="15"/>
          </p:nvPr>
        </p:nvSpPr>
        <p:spPr>
          <a:xfrm>
            <a:off x="652463" y="1814286"/>
            <a:ext cx="2927350" cy="4673600"/>
          </a:xfrm>
        </p:spPr>
        <p:txBody>
          <a:bodyPr>
            <a:noAutofit/>
          </a:bodyPr>
          <a:lstStyle/>
          <a:p>
            <a:pPr marL="285750" indent="-285750">
              <a:buFont typeface="Wingdings" panose="05000000000000000000" pitchFamily="2" charset="2"/>
              <a:buChar char="q"/>
            </a:pPr>
            <a:r>
              <a:rPr lang="es-ES" sz="1600" dirty="0" smtClean="0"/>
              <a:t>Titular del DEM – ART 84</a:t>
            </a:r>
          </a:p>
          <a:p>
            <a:pPr marL="285750" indent="-285750">
              <a:buFont typeface="Wingdings" panose="05000000000000000000" pitchFamily="2" charset="2"/>
              <a:buChar char="q"/>
            </a:pPr>
            <a:r>
              <a:rPr lang="es-ES" sz="1600" dirty="0" smtClean="0"/>
              <a:t>Encargado de la dirección y  administración general de la Comuna</a:t>
            </a:r>
          </a:p>
          <a:p>
            <a:pPr marL="285750" indent="-285750">
              <a:buFont typeface="Wingdings" panose="05000000000000000000" pitchFamily="2" charset="2"/>
              <a:buChar char="q"/>
            </a:pPr>
            <a:r>
              <a:rPr lang="es-ES" sz="1600" dirty="0" smtClean="0"/>
              <a:t>Representación legal </a:t>
            </a:r>
          </a:p>
          <a:p>
            <a:pPr marL="285750" indent="-285750">
              <a:buFont typeface="Wingdings" panose="05000000000000000000" pitchFamily="2" charset="2"/>
              <a:buChar char="q"/>
            </a:pPr>
            <a:r>
              <a:rPr lang="es-ES" sz="1600" dirty="0" smtClean="0"/>
              <a:t>Organizar la contabilidad</a:t>
            </a:r>
          </a:p>
          <a:p>
            <a:pPr marL="285750" indent="-285750">
              <a:buFont typeface="Wingdings" panose="05000000000000000000" pitchFamily="2" charset="2"/>
              <a:buChar char="q"/>
            </a:pPr>
            <a:r>
              <a:rPr lang="es-ES" sz="1600" dirty="0" smtClean="0"/>
              <a:t>Presentar al HCD la Memoria y el Balance Financiero del ejercicio anterior</a:t>
            </a:r>
          </a:p>
          <a:p>
            <a:pPr marL="285750" indent="-285750">
              <a:buFont typeface="Wingdings" panose="05000000000000000000" pitchFamily="2" charset="2"/>
              <a:buChar char="q"/>
            </a:pPr>
            <a:r>
              <a:rPr lang="es-ES" sz="1600" dirty="0" smtClean="0"/>
              <a:t>Remitir periódicamente al HCD las rendiciones de cuentas </a:t>
            </a:r>
          </a:p>
          <a:p>
            <a:pPr marL="285750" indent="-285750">
              <a:buFont typeface="Wingdings" panose="05000000000000000000" pitchFamily="2" charset="2"/>
              <a:buChar char="q"/>
            </a:pPr>
            <a:endParaRPr lang="es-ES" sz="1600" dirty="0" smtClean="0"/>
          </a:p>
        </p:txBody>
      </p:sp>
      <p:sp>
        <p:nvSpPr>
          <p:cNvPr id="5" name="Marcador de texto 4"/>
          <p:cNvSpPr>
            <a:spLocks noGrp="1"/>
          </p:cNvSpPr>
          <p:nvPr>
            <p:ph type="body" sz="quarter" idx="3"/>
          </p:nvPr>
        </p:nvSpPr>
        <p:spPr>
          <a:xfrm>
            <a:off x="3883659" y="1285592"/>
            <a:ext cx="2936241" cy="601265"/>
          </a:xfrm>
        </p:spPr>
        <p:txBody>
          <a:bodyPr/>
          <a:lstStyle/>
          <a:p>
            <a:pPr algn="ctr"/>
            <a:r>
              <a:rPr lang="es-ES" sz="2000" dirty="0" smtClean="0"/>
              <a:t>TESORERO</a:t>
            </a:r>
            <a:endParaRPr lang="es-ES" sz="2000" dirty="0"/>
          </a:p>
        </p:txBody>
      </p:sp>
      <p:sp>
        <p:nvSpPr>
          <p:cNvPr id="6" name="Marcador de texto 5"/>
          <p:cNvSpPr>
            <a:spLocks noGrp="1"/>
          </p:cNvSpPr>
          <p:nvPr>
            <p:ph type="body" sz="half" idx="16"/>
          </p:nvPr>
        </p:nvSpPr>
        <p:spPr>
          <a:xfrm>
            <a:off x="3873105" y="1611517"/>
            <a:ext cx="3128585" cy="4310311"/>
          </a:xfrm>
        </p:spPr>
        <p:txBody>
          <a:bodyPr>
            <a:noAutofit/>
          </a:bodyPr>
          <a:lstStyle/>
          <a:p>
            <a:pPr marL="285750" indent="-285750">
              <a:buFont typeface="Wingdings" panose="05000000000000000000" pitchFamily="2" charset="2"/>
              <a:buChar char="q"/>
            </a:pPr>
            <a:endParaRPr lang="es-ES" sz="1600" dirty="0" smtClean="0"/>
          </a:p>
          <a:p>
            <a:pPr marL="285750" indent="-285750">
              <a:buFont typeface="Wingdings" panose="05000000000000000000" pitchFamily="2" charset="2"/>
              <a:buChar char="q"/>
            </a:pPr>
            <a:r>
              <a:rPr lang="es-ES" sz="1600" dirty="0" smtClean="0"/>
              <a:t>Auxiliar del DEM – ART. 112</a:t>
            </a:r>
            <a:endParaRPr lang="es-ES" sz="1600" dirty="0"/>
          </a:p>
          <a:p>
            <a:pPr marL="285750" indent="-285750">
              <a:buFont typeface="Wingdings" panose="05000000000000000000" pitchFamily="2" charset="2"/>
              <a:buChar char="q"/>
            </a:pPr>
            <a:r>
              <a:rPr lang="es-ES" sz="1600" dirty="0" smtClean="0"/>
              <a:t>Responsable de la recaudación y depósito de los fondos</a:t>
            </a:r>
          </a:p>
          <a:p>
            <a:pPr marL="285750" indent="-285750">
              <a:buFont typeface="Wingdings" panose="05000000000000000000" pitchFamily="2" charset="2"/>
              <a:buChar char="q"/>
            </a:pPr>
            <a:r>
              <a:rPr lang="es-ES" sz="1600" dirty="0" smtClean="0"/>
              <a:t>Realizar los pagos y mantener actualizada la información de los movimientos de saldos (emisión de cheques)</a:t>
            </a:r>
          </a:p>
          <a:p>
            <a:pPr marL="285750" indent="-285750">
              <a:buFont typeface="Wingdings" panose="05000000000000000000" pitchFamily="2" charset="2"/>
              <a:buChar char="q"/>
            </a:pPr>
            <a:r>
              <a:rPr lang="es-ES" sz="1600" dirty="0" smtClean="0"/>
              <a:t>Informar al Intendente todo sobrante o faltante de fondos por escrito</a:t>
            </a:r>
          </a:p>
        </p:txBody>
      </p:sp>
      <p:sp>
        <p:nvSpPr>
          <p:cNvPr id="7" name="Marcador de texto 6"/>
          <p:cNvSpPr>
            <a:spLocks noGrp="1"/>
          </p:cNvSpPr>
          <p:nvPr>
            <p:ph type="body" sz="quarter" idx="13"/>
          </p:nvPr>
        </p:nvSpPr>
        <p:spPr>
          <a:xfrm>
            <a:off x="7124700" y="1285592"/>
            <a:ext cx="2932113" cy="389299"/>
          </a:xfrm>
        </p:spPr>
        <p:txBody>
          <a:bodyPr/>
          <a:lstStyle/>
          <a:p>
            <a:pPr algn="ctr"/>
            <a:r>
              <a:rPr lang="es-ES" sz="2000" dirty="0" smtClean="0"/>
              <a:t>CONTADOR</a:t>
            </a:r>
            <a:endParaRPr lang="es-ES" sz="2000" dirty="0"/>
          </a:p>
        </p:txBody>
      </p:sp>
      <p:sp>
        <p:nvSpPr>
          <p:cNvPr id="8" name="Marcador de texto 7"/>
          <p:cNvSpPr>
            <a:spLocks noGrp="1"/>
          </p:cNvSpPr>
          <p:nvPr>
            <p:ph type="body" sz="half" idx="17"/>
          </p:nvPr>
        </p:nvSpPr>
        <p:spPr>
          <a:xfrm>
            <a:off x="7124700" y="1674891"/>
            <a:ext cx="3221083" cy="4581447"/>
          </a:xfrm>
        </p:spPr>
        <p:txBody>
          <a:bodyPr>
            <a:normAutofit/>
          </a:bodyPr>
          <a:lstStyle/>
          <a:p>
            <a:pPr marL="285750" indent="-285750">
              <a:buFont typeface="Wingdings" panose="05000000000000000000" pitchFamily="2" charset="2"/>
              <a:buChar char="q"/>
            </a:pPr>
            <a:r>
              <a:rPr lang="es-ES" sz="1600" dirty="0" smtClean="0"/>
              <a:t>Auxiliar del DEM – ART. 111</a:t>
            </a:r>
          </a:p>
          <a:p>
            <a:pPr marL="285750" indent="-285750">
              <a:buFont typeface="Wingdings" panose="05000000000000000000" pitchFamily="2" charset="2"/>
              <a:buChar char="q"/>
            </a:pPr>
            <a:r>
              <a:rPr lang="es-ES" sz="1600" dirty="0" smtClean="0"/>
              <a:t>Responsable de la contabilidad</a:t>
            </a:r>
          </a:p>
          <a:p>
            <a:pPr marL="285750" indent="-285750">
              <a:buFont typeface="Wingdings" panose="05000000000000000000" pitchFamily="2" charset="2"/>
              <a:buChar char="q"/>
            </a:pPr>
            <a:r>
              <a:rPr lang="es-ES" sz="1600" dirty="0" smtClean="0"/>
              <a:t>Debe intervenir en todas las liquidaciones de gastos</a:t>
            </a:r>
          </a:p>
          <a:p>
            <a:pPr marL="285750" indent="-285750">
              <a:buFont typeface="Wingdings" panose="05000000000000000000" pitchFamily="2" charset="2"/>
              <a:buChar char="q"/>
            </a:pPr>
            <a:r>
              <a:rPr lang="es-ES" sz="1600" dirty="0" smtClean="0"/>
              <a:t>Interviene la orden de pago</a:t>
            </a:r>
          </a:p>
          <a:p>
            <a:pPr marL="285750" indent="-285750">
              <a:buFont typeface="Wingdings" panose="05000000000000000000" pitchFamily="2" charset="2"/>
              <a:buChar char="q"/>
            </a:pPr>
            <a:r>
              <a:rPr lang="es-ES" sz="1600" dirty="0" smtClean="0"/>
              <a:t>Tiene a su cargo la confección de las rendiciones de cuentas</a:t>
            </a:r>
          </a:p>
          <a:p>
            <a:pPr marL="285750" indent="-285750">
              <a:buFont typeface="Wingdings" panose="05000000000000000000" pitchFamily="2" charset="2"/>
              <a:buChar char="q"/>
            </a:pPr>
            <a:r>
              <a:rPr lang="es-ES" sz="1600" dirty="0" smtClean="0"/>
              <a:t>Informar a su superior sobre el estado de los saldos presupuestarios</a:t>
            </a:r>
          </a:p>
          <a:p>
            <a:endParaRPr lang="es-ES" sz="1600" dirty="0"/>
          </a:p>
        </p:txBody>
      </p:sp>
    </p:spTree>
    <p:extLst>
      <p:ext uri="{BB962C8B-B14F-4D97-AF65-F5344CB8AC3E}">
        <p14:creationId xmlns:p14="http://schemas.microsoft.com/office/powerpoint/2010/main" val="1001751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46111" y="452718"/>
            <a:ext cx="9404723" cy="1095425"/>
          </a:xfrm>
        </p:spPr>
        <p:txBody>
          <a:bodyPr/>
          <a:lstStyle/>
          <a:p>
            <a:pPr algn="ctr"/>
            <a:r>
              <a:rPr lang="es-ES" sz="3200" dirty="0" smtClean="0"/>
              <a:t/>
            </a:r>
            <a:br>
              <a:rPr lang="es-ES" sz="3200" dirty="0" smtClean="0"/>
            </a:br>
            <a:r>
              <a:rPr lang="es-ES" sz="4400" dirty="0" smtClean="0"/>
              <a:t>CONCEJO DELIBERANTE</a:t>
            </a:r>
            <a:endParaRPr lang="es-ES" sz="4400" dirty="0"/>
          </a:p>
        </p:txBody>
      </p:sp>
      <p:sp>
        <p:nvSpPr>
          <p:cNvPr id="10" name="Marcador de contenido 9"/>
          <p:cNvSpPr>
            <a:spLocks noGrp="1"/>
          </p:cNvSpPr>
          <p:nvPr>
            <p:ph sz="half" idx="1"/>
          </p:nvPr>
        </p:nvSpPr>
        <p:spPr/>
        <p:txBody>
          <a:bodyPr>
            <a:normAutofit fontScale="92500" lnSpcReduction="20000"/>
          </a:bodyPr>
          <a:lstStyle/>
          <a:p>
            <a:r>
              <a:rPr lang="es-ES" dirty="0" smtClean="0">
                <a:solidFill>
                  <a:schemeClr val="bg2">
                    <a:lumMod val="40000"/>
                    <a:lumOff val="60000"/>
                  </a:schemeClr>
                </a:solidFill>
              </a:rPr>
              <a:t>PRESIDENTE </a:t>
            </a:r>
          </a:p>
          <a:p>
            <a:r>
              <a:rPr lang="es-ES" dirty="0" smtClean="0"/>
              <a:t>ART. 81 – LEY Nº 1.028</a:t>
            </a:r>
          </a:p>
          <a:p>
            <a:pPr>
              <a:buFont typeface="Wingdings" panose="05000000000000000000" pitchFamily="2" charset="2"/>
              <a:buChar char="q"/>
            </a:pPr>
            <a:r>
              <a:rPr lang="es-ES" dirty="0" smtClean="0"/>
              <a:t>Ejerce la representación del cuerpo</a:t>
            </a:r>
          </a:p>
          <a:p>
            <a:pPr>
              <a:buFont typeface="Wingdings" panose="05000000000000000000" pitchFamily="2" charset="2"/>
              <a:buChar char="q"/>
            </a:pPr>
            <a:r>
              <a:rPr lang="es-ES" dirty="0" smtClean="0"/>
              <a:t>Reemplaza al Intendente en caso de ausencia transitoria</a:t>
            </a:r>
          </a:p>
          <a:p>
            <a:pPr>
              <a:buFont typeface="Wingdings" panose="05000000000000000000" pitchFamily="2" charset="2"/>
              <a:buChar char="q"/>
            </a:pPr>
            <a:r>
              <a:rPr lang="es-ES" dirty="0" smtClean="0"/>
              <a:t>Dispone de la partida de gastos asignada al HCD, debiendo realizar las actuaciones conforme el Art- 100 de la Ley 1028</a:t>
            </a:r>
          </a:p>
          <a:p>
            <a:pPr>
              <a:buFont typeface="Wingdings" panose="05000000000000000000" pitchFamily="2" charset="2"/>
              <a:buChar char="q"/>
            </a:pPr>
            <a:r>
              <a:rPr lang="es-ES" dirty="0" smtClean="0"/>
              <a:t>Disponer la apertura de la cuenta corriente</a:t>
            </a:r>
          </a:p>
          <a:p>
            <a:pPr>
              <a:buFont typeface="Wingdings" panose="05000000000000000000" pitchFamily="2" charset="2"/>
              <a:buChar char="q"/>
            </a:pPr>
            <a:r>
              <a:rPr lang="es-ES" dirty="0" smtClean="0"/>
              <a:t>Presenta la Cuenta anual al HTC al 31/05 </a:t>
            </a:r>
          </a:p>
          <a:p>
            <a:pPr>
              <a:buFont typeface="Wingdings" panose="05000000000000000000" pitchFamily="2" charset="2"/>
              <a:buChar char="q"/>
            </a:pPr>
            <a:r>
              <a:rPr lang="es-ES" dirty="0" smtClean="0"/>
              <a:t>LEY Nº 1275 “FUNCIONAMIENTO INTEGRAL”</a:t>
            </a:r>
            <a:endParaRPr lang="es-ES" dirty="0"/>
          </a:p>
        </p:txBody>
      </p:sp>
      <p:sp>
        <p:nvSpPr>
          <p:cNvPr id="11" name="Marcador de contenido 10"/>
          <p:cNvSpPr>
            <a:spLocks noGrp="1"/>
          </p:cNvSpPr>
          <p:nvPr>
            <p:ph sz="half" idx="2"/>
          </p:nvPr>
        </p:nvSpPr>
        <p:spPr/>
        <p:txBody>
          <a:bodyPr>
            <a:normAutofit fontScale="92500" lnSpcReduction="20000"/>
          </a:bodyPr>
          <a:lstStyle/>
          <a:p>
            <a:r>
              <a:rPr lang="es-ES" dirty="0" smtClean="0">
                <a:solidFill>
                  <a:schemeClr val="bg2">
                    <a:lumMod val="40000"/>
                    <a:lumOff val="60000"/>
                  </a:schemeClr>
                </a:solidFill>
              </a:rPr>
              <a:t>CONCEJALES</a:t>
            </a:r>
          </a:p>
          <a:p>
            <a:r>
              <a:rPr lang="es-ES" dirty="0" smtClean="0"/>
              <a:t>Sanción de ordenanzas</a:t>
            </a:r>
          </a:p>
          <a:p>
            <a:r>
              <a:rPr lang="es-ES" dirty="0" smtClean="0"/>
              <a:t>Atribuciones administrativas (sanciones disciplinarias concejales)</a:t>
            </a:r>
          </a:p>
          <a:p>
            <a:r>
              <a:rPr lang="es-ES" dirty="0" smtClean="0"/>
              <a:t>Examinar las cuentas de la administración comunal</a:t>
            </a:r>
          </a:p>
          <a:p>
            <a:r>
              <a:rPr lang="es-ES" dirty="0" smtClean="0"/>
              <a:t>Control de gestión de la administración comunal – ART. 74 – LEY Nº 1028</a:t>
            </a:r>
          </a:p>
          <a:p>
            <a:pPr marL="0" indent="0">
              <a:buNone/>
            </a:pPr>
            <a:endParaRPr lang="es-ES" dirty="0" smtClean="0">
              <a:solidFill>
                <a:schemeClr val="bg2">
                  <a:lumMod val="40000"/>
                  <a:lumOff val="60000"/>
                </a:schemeClr>
              </a:solidFill>
            </a:endParaRPr>
          </a:p>
        </p:txBody>
      </p:sp>
    </p:spTree>
    <p:extLst>
      <p:ext uri="{BB962C8B-B14F-4D97-AF65-F5344CB8AC3E}">
        <p14:creationId xmlns:p14="http://schemas.microsoft.com/office/powerpoint/2010/main" val="3968105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400" dirty="0" smtClean="0"/>
              <a:t>SOBRE LA CONTABILIDAD </a:t>
            </a:r>
            <a:br>
              <a:rPr lang="es-ES" sz="4400" dirty="0" smtClean="0"/>
            </a:br>
            <a:r>
              <a:rPr lang="es-ES" sz="4400" dirty="0" smtClean="0"/>
              <a:t> 100 – Ley Nº 1028</a:t>
            </a:r>
            <a:endParaRPr lang="es-ES" sz="4400" dirty="0"/>
          </a:p>
        </p:txBody>
      </p:sp>
      <p:sp>
        <p:nvSpPr>
          <p:cNvPr id="3" name="2 Marcador de contenido"/>
          <p:cNvSpPr>
            <a:spLocks noGrp="1"/>
          </p:cNvSpPr>
          <p:nvPr>
            <p:ph idx="1"/>
          </p:nvPr>
        </p:nvSpPr>
        <p:spPr/>
        <p:txBody>
          <a:bodyPr>
            <a:normAutofit/>
          </a:bodyPr>
          <a:lstStyle/>
          <a:p>
            <a:r>
              <a:rPr lang="es-ES" dirty="0" smtClean="0"/>
              <a:t>Organizar y mantener actualizada la contabilidad de la comuna</a:t>
            </a:r>
          </a:p>
          <a:p>
            <a:r>
              <a:rPr lang="es-ES" dirty="0" smtClean="0"/>
              <a:t>habilitar los registros  conforme la normativa del HTC</a:t>
            </a:r>
          </a:p>
          <a:p>
            <a:r>
              <a:rPr lang="es-ES" dirty="0" smtClean="0"/>
              <a:t>Consultar al HTC cuestiones contables</a:t>
            </a:r>
          </a:p>
          <a:p>
            <a:r>
              <a:rPr lang="es-ES" dirty="0" smtClean="0"/>
              <a:t>Confeccionar en forma mensual el  balance  conforme normas del HTC</a:t>
            </a:r>
          </a:p>
          <a:p>
            <a:r>
              <a:rPr lang="es-ES" dirty="0" smtClean="0"/>
              <a:t>Conservación de la documentación  de respaldo (art. 328 –CCYCN)</a:t>
            </a:r>
          </a:p>
          <a:p>
            <a:r>
              <a:rPr lang="es-ES" dirty="0" smtClean="0"/>
              <a:t>Presentar al concejo anualmente la rendición de cuentas </a:t>
            </a:r>
          </a:p>
          <a:p>
            <a:r>
              <a:rPr lang="es-ES" dirty="0" smtClean="0"/>
              <a:t>Presentar al concejo la memoria y el balance del ejercicio anterior</a:t>
            </a:r>
          </a:p>
          <a:p>
            <a:r>
              <a:rPr lang="es-ES" dirty="0" smtClean="0"/>
              <a:t>Ley Nº 1275 – El tesorero y contador tendrán las mismas atribuciones </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bajo 1"/>
          <p:cNvSpPr/>
          <p:nvPr/>
        </p:nvSpPr>
        <p:spPr>
          <a:xfrm>
            <a:off x="7544846" y="4227968"/>
            <a:ext cx="615636" cy="615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646111" y="452718"/>
            <a:ext cx="9404723" cy="1418944"/>
          </a:xfrm>
        </p:spPr>
        <p:txBody>
          <a:bodyPr/>
          <a:lstStyle/>
          <a:p>
            <a:pPr algn="ctr"/>
            <a:r>
              <a:rPr lang="es-ES" sz="4400" dirty="0" smtClean="0"/>
              <a:t>RESPONSABILIDAD</a:t>
            </a:r>
            <a:r>
              <a:rPr lang="es-ES" dirty="0" smtClean="0"/>
              <a:t/>
            </a:r>
            <a:br>
              <a:rPr lang="es-ES" dirty="0" smtClean="0"/>
            </a:br>
            <a:r>
              <a:rPr lang="es-ES" sz="2000" dirty="0">
                <a:solidFill>
                  <a:schemeClr val="tx1"/>
                </a:solidFill>
              </a:rPr>
              <a:t>La responsabilidad administrativa-patrimonial es personal y </a:t>
            </a:r>
            <a:r>
              <a:rPr lang="es-ES" sz="2000" dirty="0" smtClean="0">
                <a:solidFill>
                  <a:schemeClr val="tx1"/>
                </a:solidFill>
              </a:rPr>
              <a:t>solidaria</a:t>
            </a:r>
            <a:br>
              <a:rPr lang="es-ES" sz="2000" dirty="0" smtClean="0">
                <a:solidFill>
                  <a:schemeClr val="tx1"/>
                </a:solidFill>
              </a:rPr>
            </a:br>
            <a:r>
              <a:rPr lang="es-ES" sz="2000" dirty="0" smtClean="0">
                <a:solidFill>
                  <a:schemeClr val="tx1"/>
                </a:solidFill>
              </a:rPr>
              <a:t>Art. 148-LEY Nº 1.028</a:t>
            </a:r>
            <a:br>
              <a:rPr lang="es-ES" sz="2000" dirty="0" smtClean="0">
                <a:solidFill>
                  <a:schemeClr val="tx1"/>
                </a:solidFill>
              </a:rPr>
            </a:br>
            <a:r>
              <a:rPr lang="es-ES" sz="4400" dirty="0"/>
              <a:t/>
            </a:r>
            <a:br>
              <a:rPr lang="es-ES" sz="4400" dirty="0"/>
            </a:br>
            <a:endParaRPr lang="es-ES" dirty="0"/>
          </a:p>
        </p:txBody>
      </p:sp>
      <p:sp>
        <p:nvSpPr>
          <p:cNvPr id="4" name="Marcador de texto 3"/>
          <p:cNvSpPr>
            <a:spLocks noGrp="1"/>
          </p:cNvSpPr>
          <p:nvPr>
            <p:ph type="body" idx="1"/>
          </p:nvPr>
        </p:nvSpPr>
        <p:spPr/>
        <p:txBody>
          <a:bodyPr/>
          <a:lstStyle/>
          <a:p>
            <a:r>
              <a:rPr lang="es-ES" dirty="0" smtClean="0"/>
              <a:t>PRINCIPIO GENERAL</a:t>
            </a:r>
            <a:endParaRPr lang="es-ES" dirty="0"/>
          </a:p>
        </p:txBody>
      </p:sp>
      <p:sp>
        <p:nvSpPr>
          <p:cNvPr id="5" name="Marcador de contenido 4"/>
          <p:cNvSpPr>
            <a:spLocks noGrp="1"/>
          </p:cNvSpPr>
          <p:nvPr>
            <p:ph sz="half" idx="2"/>
          </p:nvPr>
        </p:nvSpPr>
        <p:spPr/>
        <p:txBody>
          <a:bodyPr>
            <a:normAutofit fontScale="92500" lnSpcReduction="10000"/>
          </a:bodyPr>
          <a:lstStyle/>
          <a:p>
            <a:r>
              <a:rPr lang="es-ES" dirty="0" smtClean="0"/>
              <a:t>Los funcionarios comunales serán responsables  por los actos que autoricen, ejecuten o dejen de ejecutar</a:t>
            </a:r>
            <a:r>
              <a:rPr lang="es-ES" dirty="0"/>
              <a:t> </a:t>
            </a:r>
            <a:r>
              <a:rPr lang="es-ES" dirty="0" smtClean="0"/>
              <a:t>(acción u omisión), excediéndose en el uso de sus facultades o infringiendo los deberes que les conciernen en razón de sus cargos – ART. 149 – LEY Nº 1.028</a:t>
            </a:r>
          </a:p>
          <a:p>
            <a:r>
              <a:rPr lang="es-ES" dirty="0" smtClean="0"/>
              <a:t>Los actos y omisiones violatorios de disposiciones legales y reglamentarias comportarán RESPONSABILIDAD SOLIDARIA, para quienes dispongan, ejecuten o intervengan. (Art. 19 - Ley Nº 1.216)</a:t>
            </a:r>
          </a:p>
          <a:p>
            <a:endParaRPr lang="es-ES" dirty="0" smtClean="0"/>
          </a:p>
        </p:txBody>
      </p:sp>
      <p:sp>
        <p:nvSpPr>
          <p:cNvPr id="6" name="Marcador de texto 5"/>
          <p:cNvSpPr>
            <a:spLocks noGrp="1"/>
          </p:cNvSpPr>
          <p:nvPr>
            <p:ph type="body" sz="quarter" idx="3"/>
          </p:nvPr>
        </p:nvSpPr>
        <p:spPr/>
        <p:txBody>
          <a:bodyPr/>
          <a:lstStyle/>
          <a:p>
            <a:r>
              <a:rPr lang="es-ES" dirty="0" smtClean="0"/>
              <a:t>TIPOS</a:t>
            </a:r>
            <a:endParaRPr lang="es-ES" dirty="0"/>
          </a:p>
        </p:txBody>
      </p:sp>
      <p:sp>
        <p:nvSpPr>
          <p:cNvPr id="7" name="Marcador de contenido 6"/>
          <p:cNvSpPr>
            <a:spLocks noGrp="1"/>
          </p:cNvSpPr>
          <p:nvPr>
            <p:ph sz="quarter" idx="4"/>
          </p:nvPr>
        </p:nvSpPr>
        <p:spPr/>
        <p:txBody>
          <a:bodyPr>
            <a:normAutofit/>
          </a:bodyPr>
          <a:lstStyle/>
          <a:p>
            <a:r>
              <a:rPr lang="es-ES" dirty="0" smtClean="0"/>
              <a:t>Política</a:t>
            </a:r>
            <a:endParaRPr lang="es-ES" dirty="0"/>
          </a:p>
          <a:p>
            <a:r>
              <a:rPr lang="es-ES" dirty="0" smtClean="0"/>
              <a:t>Civil</a:t>
            </a:r>
          </a:p>
          <a:p>
            <a:r>
              <a:rPr lang="es-ES" dirty="0" smtClean="0"/>
              <a:t>Penal</a:t>
            </a:r>
          </a:p>
          <a:p>
            <a:r>
              <a:rPr lang="es-ES" dirty="0" smtClean="0"/>
              <a:t>Administrativa</a:t>
            </a:r>
          </a:p>
          <a:p>
            <a:endParaRPr lang="es-ES" dirty="0"/>
          </a:p>
          <a:p>
            <a:pPr marL="0" indent="0">
              <a:buNone/>
            </a:pPr>
            <a:endParaRPr lang="es-ES" dirty="0" smtClean="0"/>
          </a:p>
          <a:p>
            <a:pPr marL="0" indent="0" algn="ctr">
              <a:buNone/>
            </a:pPr>
            <a:r>
              <a:rPr lang="es-ES" dirty="0" smtClean="0"/>
              <a:t>SERA DETERMINADA Y GRADUADA POR EL TRIBUNAL DE CUENTAS</a:t>
            </a:r>
          </a:p>
          <a:p>
            <a:pPr marL="0" indent="0" algn="ctr">
              <a:buNone/>
            </a:pPr>
            <a:r>
              <a:rPr lang="es-ES" dirty="0" smtClean="0"/>
              <a:t>COMPETENCIA EXCLUSIVA Y EXCLUYENTE</a:t>
            </a:r>
          </a:p>
          <a:p>
            <a:pPr marL="0" indent="0" algn="ctr">
              <a:buNone/>
            </a:pPr>
            <a:endParaRPr lang="es-ES" dirty="0" smtClean="0"/>
          </a:p>
        </p:txBody>
      </p:sp>
    </p:spTree>
    <p:extLst>
      <p:ext uri="{BB962C8B-B14F-4D97-AF65-F5344CB8AC3E}">
        <p14:creationId xmlns:p14="http://schemas.microsoft.com/office/powerpoint/2010/main" val="2403491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16047" y="679010"/>
            <a:ext cx="5056031" cy="579421"/>
          </a:xfrm>
        </p:spPr>
        <p:txBody>
          <a:bodyPr/>
          <a:lstStyle/>
          <a:p>
            <a:r>
              <a:rPr lang="es-ES" dirty="0" smtClean="0"/>
              <a:t>	ADMINISTRATIVA-CONTABLE</a:t>
            </a:r>
            <a:endParaRPr lang="es-ES" dirty="0"/>
          </a:p>
        </p:txBody>
      </p:sp>
      <p:sp>
        <p:nvSpPr>
          <p:cNvPr id="4" name="Marcador de contenido 3"/>
          <p:cNvSpPr>
            <a:spLocks noGrp="1"/>
          </p:cNvSpPr>
          <p:nvPr>
            <p:ph sz="half" idx="2"/>
          </p:nvPr>
        </p:nvSpPr>
        <p:spPr>
          <a:xfrm>
            <a:off x="1103312" y="1258431"/>
            <a:ext cx="4396339" cy="4997907"/>
          </a:xfrm>
        </p:spPr>
        <p:txBody>
          <a:bodyPr/>
          <a:lstStyle/>
          <a:p>
            <a:r>
              <a:rPr lang="es-ES" dirty="0" smtClean="0"/>
              <a:t>Régimen disciplinario, requiere la existencia de una relación de empleo público</a:t>
            </a:r>
          </a:p>
          <a:p>
            <a:r>
              <a:rPr lang="es-ES" dirty="0" smtClean="0"/>
              <a:t>Contable (especie), relativa a la administración de fondos por los que se debe rendir cuentas (Ernesto Llamas)</a:t>
            </a:r>
          </a:p>
          <a:p>
            <a:r>
              <a:rPr lang="es-ES" dirty="0" smtClean="0"/>
              <a:t>Vincula al cuentadante con el Estado, toda vez que este último tiene que rendir cuentas</a:t>
            </a:r>
          </a:p>
          <a:p>
            <a:r>
              <a:rPr lang="es-ES" dirty="0" smtClean="0"/>
              <a:t>La jurisdicción contable se lleva a cabo en el ámbito de los órganos de control, tiene la tutela del patrimonio estatal, cualquiera sea la naturaleza del que tiene el deber de rendir (Miriam </a:t>
            </a:r>
            <a:r>
              <a:rPr lang="es-ES" dirty="0" err="1" smtClean="0"/>
              <a:t>Ivanega</a:t>
            </a:r>
            <a:r>
              <a:rPr lang="es-ES" dirty="0" smtClean="0"/>
              <a:t>)</a:t>
            </a:r>
          </a:p>
          <a:p>
            <a:endParaRPr lang="es-ES" dirty="0"/>
          </a:p>
        </p:txBody>
      </p:sp>
      <p:sp>
        <p:nvSpPr>
          <p:cNvPr id="5" name="Marcador de texto 4"/>
          <p:cNvSpPr>
            <a:spLocks noGrp="1"/>
          </p:cNvSpPr>
          <p:nvPr>
            <p:ph type="body" sz="quarter" idx="3"/>
          </p:nvPr>
        </p:nvSpPr>
        <p:spPr>
          <a:xfrm>
            <a:off x="5654495" y="941560"/>
            <a:ext cx="4396339" cy="316871"/>
          </a:xfrm>
        </p:spPr>
        <p:txBody>
          <a:bodyPr/>
          <a:lstStyle/>
          <a:p>
            <a:pPr algn="ctr"/>
            <a:r>
              <a:rPr lang="es-ES" dirty="0" smtClean="0"/>
              <a:t>PENAL</a:t>
            </a:r>
            <a:endParaRPr lang="es-ES" dirty="0"/>
          </a:p>
        </p:txBody>
      </p:sp>
      <p:sp>
        <p:nvSpPr>
          <p:cNvPr id="6" name="Marcador de contenido 5"/>
          <p:cNvSpPr>
            <a:spLocks noGrp="1"/>
          </p:cNvSpPr>
          <p:nvPr>
            <p:ph sz="quarter" idx="4"/>
          </p:nvPr>
        </p:nvSpPr>
        <p:spPr>
          <a:xfrm>
            <a:off x="5654495" y="1421394"/>
            <a:ext cx="4396339" cy="4834944"/>
          </a:xfrm>
        </p:spPr>
        <p:txBody>
          <a:bodyPr/>
          <a:lstStyle/>
          <a:p>
            <a:r>
              <a:rPr lang="es-ES" dirty="0"/>
              <a:t>Violación de los deberes de funcionarios públicos Art. 249 CP</a:t>
            </a:r>
          </a:p>
          <a:p>
            <a:r>
              <a:rPr lang="es-ES" dirty="0"/>
              <a:t>Emisión de Cheques sin </a:t>
            </a:r>
            <a:r>
              <a:rPr lang="es-ES" dirty="0" smtClean="0"/>
              <a:t>provisión de Fondos </a:t>
            </a:r>
            <a:r>
              <a:rPr lang="es-ES" dirty="0"/>
              <a:t>Art. 302 CP </a:t>
            </a:r>
          </a:p>
          <a:p>
            <a:r>
              <a:rPr lang="es-ES" dirty="0"/>
              <a:t>Negociaciones incompatibles con el ejercicio de funciones publicas Art. 265 CP</a:t>
            </a:r>
          </a:p>
          <a:p>
            <a:r>
              <a:rPr lang="es-ES" dirty="0"/>
              <a:t>Malversación de Caudales Públicos Art. </a:t>
            </a:r>
            <a:r>
              <a:rPr lang="es-ES" dirty="0" smtClean="0"/>
              <a:t>260 CP</a:t>
            </a:r>
          </a:p>
          <a:p>
            <a:endParaRPr lang="es-ES" dirty="0"/>
          </a:p>
          <a:p>
            <a:endParaRPr lang="es-ES" dirty="0"/>
          </a:p>
        </p:txBody>
      </p:sp>
    </p:spTree>
    <p:extLst>
      <p:ext uri="{BB962C8B-B14F-4D97-AF65-F5344CB8AC3E}">
        <p14:creationId xmlns:p14="http://schemas.microsoft.com/office/powerpoint/2010/main" val="220086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8018" y="595087"/>
            <a:ext cx="8825658" cy="624114"/>
          </a:xfrm>
        </p:spPr>
        <p:txBody>
          <a:bodyPr/>
          <a:lstStyle/>
          <a:p>
            <a:pPr algn="ctr"/>
            <a:r>
              <a:rPr lang="es-ES" sz="4000" dirty="0" smtClean="0"/>
              <a:t/>
            </a:r>
            <a:br>
              <a:rPr lang="es-ES" sz="4000" dirty="0" smtClean="0"/>
            </a:br>
            <a:r>
              <a:rPr lang="es-ES" sz="4400" dirty="0" smtClean="0"/>
              <a:t>MISION HTC </a:t>
            </a:r>
            <a:endParaRPr lang="es-ES" sz="4400" dirty="0"/>
          </a:p>
        </p:txBody>
      </p:sp>
      <p:sp>
        <p:nvSpPr>
          <p:cNvPr id="3" name="Subtítulo 2"/>
          <p:cNvSpPr>
            <a:spLocks noGrp="1"/>
          </p:cNvSpPr>
          <p:nvPr>
            <p:ph type="subTitle" idx="1"/>
          </p:nvPr>
        </p:nvSpPr>
        <p:spPr>
          <a:xfrm>
            <a:off x="1336024" y="1335314"/>
            <a:ext cx="8838490" cy="5268670"/>
          </a:xfrm>
        </p:spPr>
        <p:txBody>
          <a:bodyPr>
            <a:normAutofit fontScale="40000" lnSpcReduction="20000"/>
          </a:bodyPr>
          <a:lstStyle/>
          <a:p>
            <a:pPr algn="just"/>
            <a:endParaRPr lang="es-ES" sz="4200" cap="none" dirty="0" smtClean="0">
              <a:solidFill>
                <a:schemeClr val="tx1"/>
              </a:solidFill>
            </a:endParaRPr>
          </a:p>
          <a:p>
            <a:pPr algn="just"/>
            <a:r>
              <a:rPr lang="es-ES" sz="4200" cap="none" dirty="0" smtClean="0">
                <a:solidFill>
                  <a:schemeClr val="tx1"/>
                </a:solidFill>
              </a:rPr>
              <a:t>Es un organismo de la constitución, con independencia funcional, permanente, colegiado, con jurisdicción en toda la provincia, que ejerce el control externo de la gestión presupuestaria-económica-financiera-patrimonial de la hacienda pública provincial y municipal con facultades para  </a:t>
            </a:r>
          </a:p>
          <a:p>
            <a:pPr marL="342900" indent="-342900" algn="just">
              <a:buFont typeface="Wingdings" panose="05000000000000000000" pitchFamily="2" charset="2"/>
              <a:buChar char="q"/>
            </a:pPr>
            <a:r>
              <a:rPr lang="es-ES" sz="4200" cap="none" dirty="0" smtClean="0">
                <a:solidFill>
                  <a:schemeClr val="tx1"/>
                </a:solidFill>
              </a:rPr>
              <a:t>Aprobar y desaprobar las cuentas de percepción e inversión de los fondos públicos que administren los cuentadantes del estado.-</a:t>
            </a:r>
          </a:p>
          <a:p>
            <a:pPr marL="342900" indent="-342900" algn="just">
              <a:buFont typeface="Wingdings" panose="05000000000000000000" pitchFamily="2" charset="2"/>
              <a:buChar char="q"/>
            </a:pPr>
            <a:r>
              <a:rPr lang="es-ES" sz="4200" cap="none" dirty="0" smtClean="0">
                <a:solidFill>
                  <a:schemeClr val="tx1"/>
                </a:solidFill>
              </a:rPr>
              <a:t>Analizar los hechos, actos u omisiones de los que pudieren derivarse perjuicios patrimoniales para el erario publico.-</a:t>
            </a:r>
          </a:p>
          <a:p>
            <a:pPr marL="342900" indent="-342900" algn="just">
              <a:buFont typeface="Wingdings" panose="05000000000000000000" pitchFamily="2" charset="2"/>
              <a:buChar char="q"/>
            </a:pPr>
            <a:r>
              <a:rPr lang="es-ES" sz="4200" cap="none" dirty="0">
                <a:solidFill>
                  <a:schemeClr val="tx1"/>
                </a:solidFill>
              </a:rPr>
              <a:t>D</a:t>
            </a:r>
            <a:r>
              <a:rPr lang="es-ES" sz="4200" cap="none" dirty="0" smtClean="0">
                <a:solidFill>
                  <a:schemeClr val="tx1"/>
                </a:solidFill>
              </a:rPr>
              <a:t>eclarar las responsabilidades, indicar sus responsables, importes, y las causas con los alcances respectivos en cada caso.-</a:t>
            </a:r>
          </a:p>
          <a:p>
            <a:pPr algn="ctr"/>
            <a:r>
              <a:rPr lang="es-ES" sz="4200" cap="none" dirty="0" smtClean="0">
                <a:solidFill>
                  <a:schemeClr val="tx1"/>
                </a:solidFill>
              </a:rPr>
              <a:t>Art. 150-151 CP</a:t>
            </a:r>
          </a:p>
          <a:p>
            <a:pPr marL="342900" indent="-342900" algn="just">
              <a:buFont typeface="Wingdings" panose="05000000000000000000" pitchFamily="2" charset="2"/>
              <a:buChar char="q"/>
            </a:pPr>
            <a:endParaRPr lang="es-ES" sz="4200" cap="none" dirty="0" smtClean="0"/>
          </a:p>
          <a:p>
            <a:pPr algn="just"/>
            <a:endParaRPr lang="es-ES" sz="4200" cap="none" dirty="0" smtClean="0"/>
          </a:p>
          <a:p>
            <a:pPr algn="just"/>
            <a:r>
              <a:rPr lang="es-ES" sz="4200" cap="none" dirty="0" smtClean="0">
                <a:solidFill>
                  <a:schemeClr val="tx1"/>
                </a:solidFill>
              </a:rPr>
              <a:t>EL HTC tiene rango constitucional, de juzgamiento, administrativo sin formar parte de ninguno de los poderes clásicos del Estado, según la división tripartita de Montesquieu, cuyo control externo lo cumple el Poder Legislativo (30 de junio)</a:t>
            </a:r>
          </a:p>
          <a:p>
            <a:pPr algn="r"/>
            <a:r>
              <a:rPr lang="es-ES" sz="4200" cap="none" dirty="0" smtClean="0">
                <a:solidFill>
                  <a:schemeClr val="tx1"/>
                </a:solidFill>
              </a:rPr>
              <a:t>Fallo: ORTIZ ANIANO C/TC (1999)</a:t>
            </a:r>
          </a:p>
          <a:p>
            <a:pPr algn="just"/>
            <a:endParaRPr lang="es-ES" dirty="0"/>
          </a:p>
          <a:p>
            <a:pPr algn="just"/>
            <a:endParaRPr lang="es-ES" dirty="0" smtClean="0"/>
          </a:p>
          <a:p>
            <a:pPr algn="just"/>
            <a:endParaRPr lang="es-ES" dirty="0" smtClean="0"/>
          </a:p>
          <a:p>
            <a:pPr algn="just"/>
            <a:endParaRPr lang="es-ES" dirty="0"/>
          </a:p>
        </p:txBody>
      </p:sp>
      <p:sp>
        <p:nvSpPr>
          <p:cNvPr id="4" name="Flecha abajo 3"/>
          <p:cNvSpPr/>
          <p:nvPr/>
        </p:nvSpPr>
        <p:spPr>
          <a:xfrm>
            <a:off x="5256991" y="4534102"/>
            <a:ext cx="742384" cy="660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409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258387"/>
          </a:xfrm>
        </p:spPr>
        <p:txBody>
          <a:bodyPr/>
          <a:lstStyle/>
          <a:p>
            <a:pPr algn="ctr"/>
            <a:r>
              <a:rPr lang="es-ES" sz="4400" dirty="0" smtClean="0"/>
              <a:t>DESLINDE DE RESPONSABILIDAD</a:t>
            </a:r>
            <a:endParaRPr lang="es-ES" sz="4400" dirty="0"/>
          </a:p>
        </p:txBody>
      </p:sp>
      <p:sp>
        <p:nvSpPr>
          <p:cNvPr id="5" name="Marcador de texto 4"/>
          <p:cNvSpPr>
            <a:spLocks noGrp="1"/>
          </p:cNvSpPr>
          <p:nvPr>
            <p:ph type="body" idx="1"/>
          </p:nvPr>
        </p:nvSpPr>
        <p:spPr/>
        <p:txBody>
          <a:bodyPr/>
          <a:lstStyle/>
          <a:p>
            <a:r>
              <a:rPr lang="es-ES" dirty="0" smtClean="0"/>
              <a:t>PRINCIPIO GENERAL</a:t>
            </a:r>
          </a:p>
        </p:txBody>
      </p:sp>
      <p:sp>
        <p:nvSpPr>
          <p:cNvPr id="6" name="Marcador de contenido 5"/>
          <p:cNvSpPr>
            <a:spLocks noGrp="1"/>
          </p:cNvSpPr>
          <p:nvPr>
            <p:ph sz="half" idx="2"/>
          </p:nvPr>
        </p:nvSpPr>
        <p:spPr/>
        <p:txBody>
          <a:bodyPr/>
          <a:lstStyle/>
          <a:p>
            <a:r>
              <a:rPr lang="es-ES" dirty="0" smtClean="0"/>
              <a:t>Los actos y omisiones violatorios de disposiciones legales y reglamentarias comportarán RESPONSABILIDAD SOLIDARIA, para quienes dispongan, ejecuten o intervengan. ( Ley Nº 1.216 – Art. 19)</a:t>
            </a:r>
          </a:p>
          <a:p>
            <a:r>
              <a:rPr lang="es-ES" dirty="0" smtClean="0"/>
              <a:t>Corresponde al responsable primigenio la carga de la prueba en contrario a los efectos del deslinde de responsabilidad (Acuerdo Nº 34.450 – Art. 43)</a:t>
            </a:r>
          </a:p>
          <a:p>
            <a:pPr marL="0" indent="0">
              <a:buNone/>
            </a:pPr>
            <a:endParaRPr lang="es-ES" dirty="0"/>
          </a:p>
          <a:p>
            <a:pPr marL="0" indent="0">
              <a:buNone/>
            </a:pPr>
            <a:endParaRPr lang="es-ES" dirty="0"/>
          </a:p>
        </p:txBody>
      </p:sp>
      <p:sp>
        <p:nvSpPr>
          <p:cNvPr id="7" name="Marcador de texto 6"/>
          <p:cNvSpPr>
            <a:spLocks noGrp="1"/>
          </p:cNvSpPr>
          <p:nvPr>
            <p:ph type="body" sz="quarter" idx="3"/>
          </p:nvPr>
        </p:nvSpPr>
        <p:spPr/>
        <p:txBody>
          <a:bodyPr/>
          <a:lstStyle/>
          <a:p>
            <a:r>
              <a:rPr lang="es-ES" dirty="0" smtClean="0"/>
              <a:t>EXCEPCIONES</a:t>
            </a:r>
            <a:endParaRPr lang="es-ES" dirty="0"/>
          </a:p>
        </p:txBody>
      </p:sp>
      <p:sp>
        <p:nvSpPr>
          <p:cNvPr id="8" name="Marcador de contenido 7"/>
          <p:cNvSpPr>
            <a:spLocks noGrp="1"/>
          </p:cNvSpPr>
          <p:nvPr>
            <p:ph sz="quarter" idx="4"/>
          </p:nvPr>
        </p:nvSpPr>
        <p:spPr/>
        <p:txBody>
          <a:bodyPr/>
          <a:lstStyle/>
          <a:p>
            <a:r>
              <a:rPr lang="es-ES" dirty="0" smtClean="0"/>
              <a:t>RESPONSABILIDAD EXCLUSIVA - </a:t>
            </a:r>
            <a:r>
              <a:rPr lang="es-ES" dirty="0"/>
              <a:t>Ley Nº 1.216 (Art. 19)- Segundo Párrafo </a:t>
            </a:r>
          </a:p>
          <a:p>
            <a:r>
              <a:rPr lang="es-ES" dirty="0" smtClean="0"/>
              <a:t>El CONTADOR deberá observar el acto que llegado a su conocimiento importe una infracción a la norma, comunicando al HTC, el DEM mediante acto de insistencia la puede ejecutar, cesa la responsabilidad del Contador (Ley Nº 1.028 – Art. 113)</a:t>
            </a:r>
          </a:p>
        </p:txBody>
      </p:sp>
    </p:spTree>
    <p:extLst>
      <p:ext uri="{BB962C8B-B14F-4D97-AF65-F5344CB8AC3E}">
        <p14:creationId xmlns:p14="http://schemas.microsoft.com/office/powerpoint/2010/main" val="1019265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15225"/>
            <a:ext cx="8825659" cy="2057004"/>
          </a:xfrm>
        </p:spPr>
        <p:txBody>
          <a:bodyPr/>
          <a:lstStyle/>
          <a:p>
            <a:r>
              <a:rPr lang="es-ES" sz="4400" dirty="0" smtClean="0"/>
              <a:t>RESPONSABILIDAD DE LOS CONCEJALES</a:t>
            </a:r>
            <a:endParaRPr lang="es-ES" sz="4400" dirty="0"/>
          </a:p>
        </p:txBody>
      </p:sp>
      <p:sp>
        <p:nvSpPr>
          <p:cNvPr id="3" name="Marcador de texto 2"/>
          <p:cNvSpPr>
            <a:spLocks noGrp="1"/>
          </p:cNvSpPr>
          <p:nvPr>
            <p:ph type="body" sz="half" idx="2"/>
          </p:nvPr>
        </p:nvSpPr>
        <p:spPr>
          <a:xfrm>
            <a:off x="1154954" y="2118511"/>
            <a:ext cx="8825659" cy="3901289"/>
          </a:xfrm>
        </p:spPr>
        <p:txBody>
          <a:bodyPr>
            <a:normAutofit/>
          </a:bodyPr>
          <a:lstStyle/>
          <a:p>
            <a:pPr algn="ctr"/>
            <a:r>
              <a:rPr lang="es-ES" sz="2000" dirty="0" smtClean="0"/>
              <a:t>el DEM debe presentar anualmente al HCD la rendición de cuentas sobre la percepción e inversión de fondos, la cual deberá ser elevada dentro de los primeros tres meses del ejercicio siguiente, a efectos de su presentación al  HTC al 31/05, no admitiendo prorroga alguna, caso contrario serán solidariamente responsables en primera instancia todos los miembros de ambos departamentos del gobierno comunal (DEM y HCD</a:t>
            </a:r>
            <a:r>
              <a:rPr lang="es-ES" dirty="0" smtClean="0"/>
              <a:t>)</a:t>
            </a:r>
          </a:p>
          <a:p>
            <a:pPr algn="ctr"/>
            <a:r>
              <a:rPr lang="es-ES" dirty="0" smtClean="0"/>
              <a:t>ART. 100, INC E – LEY Nº 1.028 </a:t>
            </a:r>
          </a:p>
        </p:txBody>
      </p:sp>
    </p:spTree>
    <p:extLst>
      <p:ext uri="{BB962C8B-B14F-4D97-AF65-F5344CB8AC3E}">
        <p14:creationId xmlns:p14="http://schemas.microsoft.com/office/powerpoint/2010/main" val="2173932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807156"/>
          </a:xfrm>
        </p:spPr>
        <p:txBody>
          <a:bodyPr/>
          <a:lstStyle/>
          <a:p>
            <a:pPr algn="ctr"/>
            <a:r>
              <a:rPr lang="es-ES" sz="4400" dirty="0" smtClean="0"/>
              <a:t>INCOMPATIBILIDADES e INHABILIDADES</a:t>
            </a:r>
            <a:r>
              <a:rPr lang="es-ES" dirty="0" smtClean="0"/>
              <a:t/>
            </a:r>
            <a:br>
              <a:rPr lang="es-ES" dirty="0" smtClean="0"/>
            </a:br>
            <a:r>
              <a:rPr lang="es-ES" sz="2400" dirty="0" smtClean="0"/>
              <a:t>LEY Nº 1.028</a:t>
            </a:r>
            <a:r>
              <a:rPr lang="es-ES" dirty="0" smtClean="0"/>
              <a:t/>
            </a:r>
            <a:br>
              <a:rPr lang="es-ES" dirty="0" smtClean="0"/>
            </a:br>
            <a:r>
              <a:rPr lang="es-ES" dirty="0" smtClean="0"/>
              <a:t> </a:t>
            </a:r>
            <a:br>
              <a:rPr lang="es-ES" dirty="0" smtClean="0"/>
            </a:br>
            <a:r>
              <a:rPr lang="es-ES" dirty="0" smtClean="0"/>
              <a:t/>
            </a:r>
            <a:br>
              <a:rPr lang="es-ES" dirty="0" smtClean="0"/>
            </a:br>
            <a:r>
              <a:rPr lang="es-ES" dirty="0" smtClean="0"/>
              <a:t/>
            </a:r>
            <a:br>
              <a:rPr lang="es-ES" dirty="0" smtClean="0"/>
            </a:br>
            <a:r>
              <a:rPr lang="es-ES" dirty="0"/>
              <a:t/>
            </a:r>
            <a:br>
              <a:rPr lang="es-ES" dirty="0"/>
            </a:br>
            <a:endParaRPr lang="es-ES" dirty="0"/>
          </a:p>
        </p:txBody>
      </p:sp>
      <p:sp>
        <p:nvSpPr>
          <p:cNvPr id="4" name="Marcador de texto 3"/>
          <p:cNvSpPr>
            <a:spLocks noGrp="1"/>
          </p:cNvSpPr>
          <p:nvPr>
            <p:ph sz="half" idx="1"/>
          </p:nvPr>
        </p:nvSpPr>
        <p:spPr>
          <a:xfrm>
            <a:off x="1103312" y="2583543"/>
            <a:ext cx="4396339" cy="3672795"/>
          </a:xfrm>
        </p:spPr>
        <p:txBody>
          <a:bodyPr>
            <a:normAutofit fontScale="92500" lnSpcReduction="20000"/>
          </a:bodyPr>
          <a:lstStyle/>
          <a:p>
            <a:r>
              <a:rPr lang="es-ES" dirty="0" smtClean="0"/>
              <a:t>ART. 18 </a:t>
            </a:r>
          </a:p>
          <a:p>
            <a:pPr>
              <a:buNone/>
            </a:pPr>
            <a:r>
              <a:rPr lang="es-ES" sz="2000" dirty="0" smtClean="0"/>
              <a:t>	Intendente, concejal o funcionario comunal</a:t>
            </a:r>
          </a:p>
          <a:p>
            <a:r>
              <a:rPr lang="es-ES" sz="2000" dirty="0" smtClean="0"/>
              <a:t>ART. 19</a:t>
            </a:r>
          </a:p>
          <a:p>
            <a:pPr>
              <a:buNone/>
            </a:pPr>
            <a:r>
              <a:rPr lang="es-ES" sz="2000" dirty="0" smtClean="0"/>
              <a:t>	Renuncia o licencia sin goce de haberes</a:t>
            </a:r>
          </a:p>
          <a:p>
            <a:r>
              <a:rPr lang="es-ES" sz="2000" dirty="0" smtClean="0"/>
              <a:t>ART. 20</a:t>
            </a:r>
          </a:p>
          <a:p>
            <a:pPr>
              <a:buNone/>
            </a:pPr>
            <a:r>
              <a:rPr lang="es-ES" sz="2000" dirty="0" smtClean="0"/>
              <a:t>	Intendente y concejal </a:t>
            </a:r>
          </a:p>
          <a:p>
            <a:pPr>
              <a:buNone/>
            </a:pPr>
            <a:r>
              <a:rPr lang="es-ES" sz="2000" dirty="0" smtClean="0"/>
              <a:t>	ART. 21 </a:t>
            </a:r>
          </a:p>
          <a:p>
            <a:r>
              <a:rPr lang="es-ES" sz="2000" dirty="0" smtClean="0"/>
              <a:t>No se admitirán  como funcionarios …</a:t>
            </a:r>
          </a:p>
        </p:txBody>
      </p:sp>
      <p:sp>
        <p:nvSpPr>
          <p:cNvPr id="3" name="Marcador de contenido 2"/>
          <p:cNvSpPr>
            <a:spLocks noGrp="1"/>
          </p:cNvSpPr>
          <p:nvPr>
            <p:ph sz="half" idx="2"/>
          </p:nvPr>
        </p:nvSpPr>
        <p:spPr>
          <a:xfrm>
            <a:off x="5654493" y="2656114"/>
            <a:ext cx="4396341" cy="3600224"/>
          </a:xfrm>
        </p:spPr>
        <p:txBody>
          <a:bodyPr>
            <a:normAutofit fontScale="92500" lnSpcReduction="20000"/>
          </a:bodyPr>
          <a:lstStyle/>
          <a:p>
            <a:r>
              <a:rPr lang="es-ES" dirty="0" smtClean="0"/>
              <a:t>ART. 105</a:t>
            </a:r>
          </a:p>
          <a:p>
            <a:pPr algn="just"/>
            <a:r>
              <a:rPr lang="es-ES" sz="2000" dirty="0" smtClean="0"/>
              <a:t>Ninguna persona será empleada en la comuna cuando tenga directa o indirectamente intereses pecuniarios en contratos, obras o servicios de ella</a:t>
            </a:r>
            <a:endParaRPr lang="es-ES" sz="2000" dirty="0"/>
          </a:p>
        </p:txBody>
      </p:sp>
    </p:spTree>
    <p:extLst>
      <p:ext uri="{BB962C8B-B14F-4D97-AF65-F5344CB8AC3E}">
        <p14:creationId xmlns:p14="http://schemas.microsoft.com/office/powerpoint/2010/main" val="178984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02785" y="990128"/>
            <a:ext cx="9404723" cy="4416061"/>
          </a:xfrm>
        </p:spPr>
        <p:txBody>
          <a:bodyPr/>
          <a:lstStyle/>
          <a:p>
            <a:pPr algn="ctr"/>
            <a:r>
              <a:rPr lang="es-ES" sz="3200" dirty="0" smtClean="0">
                <a:solidFill>
                  <a:schemeClr val="tx1"/>
                </a:solidFill>
              </a:rPr>
              <a:t>El control externo de la gestión </a:t>
            </a:r>
            <a:r>
              <a:rPr lang="es-ES" sz="3200" dirty="0" err="1" smtClean="0">
                <a:solidFill>
                  <a:schemeClr val="tx1"/>
                </a:solidFill>
              </a:rPr>
              <a:t>hacendal</a:t>
            </a:r>
            <a:r>
              <a:rPr lang="es-ES" sz="3200" dirty="0" smtClean="0">
                <a:solidFill>
                  <a:schemeClr val="tx1"/>
                </a:solidFill>
              </a:rPr>
              <a:t> es uno de los pilares donde se asienta el sistema republicano de gobierno, siendo misión del HTC como organismo de la Constitución velar, no solo por el cumplimiento del precepto legal en cada acto verificado que sin lugar a dudas comprende la legitimidad del acto, sino que además contribuir a la consecución de una administración más eficaz, eficiente y transparente, EN DEFINITVA</a:t>
            </a:r>
            <a:r>
              <a:rPr lang="es-ES" sz="3200" dirty="0" smtClean="0">
                <a:solidFill>
                  <a:schemeClr val="bg2">
                    <a:lumMod val="60000"/>
                    <a:lumOff val="40000"/>
                  </a:schemeClr>
                </a:solidFill>
              </a:rPr>
              <a:t> </a:t>
            </a:r>
            <a:r>
              <a:rPr lang="es-ES" sz="3200" dirty="0" smtClean="0">
                <a:solidFill>
                  <a:schemeClr val="tx1"/>
                </a:solidFill>
              </a:rPr>
              <a:t>a que exista una </a:t>
            </a:r>
            <a:r>
              <a:rPr lang="es-ES" sz="3200" b="1" dirty="0" smtClean="0">
                <a:solidFill>
                  <a:schemeClr val="tx2">
                    <a:lumMod val="90000"/>
                  </a:schemeClr>
                </a:solidFill>
              </a:rPr>
              <a:t>BUENA ADMINISTRACION Y BUEN GOBIERNO</a:t>
            </a:r>
            <a:endParaRPr lang="es-ES" sz="3200" b="1" dirty="0">
              <a:solidFill>
                <a:schemeClr val="tx2">
                  <a:lumMod val="90000"/>
                </a:schemeClr>
              </a:solidFill>
            </a:endParaRPr>
          </a:p>
        </p:txBody>
      </p:sp>
    </p:spTree>
    <p:extLst>
      <p:ext uri="{BB962C8B-B14F-4D97-AF65-F5344CB8AC3E}">
        <p14:creationId xmlns:p14="http://schemas.microsoft.com/office/powerpoint/2010/main" val="3876993755"/>
      </p:ext>
    </p:extLst>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9486"/>
            <a:ext cx="8825658" cy="3585028"/>
          </a:xfrm>
        </p:spPr>
        <p:txBody>
          <a:bodyPr/>
          <a:lstStyle/>
          <a:p>
            <a:r>
              <a:rPr lang="es-ES" sz="6000" dirty="0">
                <a:solidFill>
                  <a:schemeClr val="tx2">
                    <a:lumMod val="25000"/>
                  </a:schemeClr>
                </a:solidFill>
              </a:rPr>
              <a:t>HONORABLE </a:t>
            </a:r>
            <a:br>
              <a:rPr lang="es-ES" sz="6000" dirty="0">
                <a:solidFill>
                  <a:schemeClr val="tx2">
                    <a:lumMod val="25000"/>
                  </a:schemeClr>
                </a:solidFill>
              </a:rPr>
            </a:br>
            <a:r>
              <a:rPr lang="es-ES" sz="6000" dirty="0">
                <a:solidFill>
                  <a:schemeClr val="tx2">
                    <a:lumMod val="25000"/>
                  </a:schemeClr>
                </a:solidFill>
              </a:rPr>
              <a:t>TRIBUNAL DE CUENTAS</a:t>
            </a:r>
            <a:r>
              <a:rPr lang="es-ES" sz="6000" dirty="0"/>
              <a:t> </a:t>
            </a:r>
          </a:p>
        </p:txBody>
      </p:sp>
      <p:pic>
        <p:nvPicPr>
          <p:cNvPr id="1026"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4" y="379828"/>
            <a:ext cx="9332072" cy="181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502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59923" y="4402685"/>
            <a:ext cx="9463002" cy="1356670"/>
          </a:xfrm>
        </p:spPr>
        <p:txBody>
          <a:bodyPr/>
          <a:lstStyle/>
          <a:p>
            <a:pPr algn="ctr">
              <a:lnSpc>
                <a:spcPct val="150000"/>
              </a:lnSpc>
            </a:pPr>
            <a:r>
              <a:rPr lang="es-ES" sz="4000" dirty="0"/>
              <a:t>CAMBIO DE AUTORIDADES </a:t>
            </a:r>
            <a:br>
              <a:rPr lang="es-ES" sz="4000" dirty="0"/>
            </a:br>
            <a:r>
              <a:rPr lang="es-ES" sz="4000" dirty="0"/>
              <a:t>- ACUERDO N° 25.000 ART. 78 </a:t>
            </a:r>
            <a:r>
              <a:rPr lang="es-ES" sz="4000" dirty="0" smtClean="0"/>
              <a:t>–</a:t>
            </a:r>
            <a:br>
              <a:rPr lang="es-ES" sz="4000" dirty="0" smtClean="0"/>
            </a:br>
            <a:r>
              <a:rPr lang="es-ES" sz="4000" dirty="0"/>
              <a:t/>
            </a:r>
            <a:br>
              <a:rPr lang="es-ES" sz="4000" dirty="0"/>
            </a:br>
            <a:r>
              <a:rPr lang="es-ES" sz="4000" dirty="0" smtClean="0"/>
              <a:t>Acta S/Acuerdo Nº 37.338 - Anexo II</a:t>
            </a:r>
            <a:endParaRPr lang="es-ES" sz="4000" dirty="0"/>
          </a:p>
        </p:txBody>
      </p:sp>
    </p:spTree>
    <p:extLst>
      <p:ext uri="{BB962C8B-B14F-4D97-AF65-F5344CB8AC3E}">
        <p14:creationId xmlns:p14="http://schemas.microsoft.com/office/powerpoint/2010/main" val="28940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a:t>ACTA DE CAMBIO DE AUTORIDADES</a:t>
            </a:r>
            <a:br>
              <a:rPr lang="es-AR" sz="3000" dirty="0"/>
            </a:br>
            <a:r>
              <a:rPr lang="es-AR" sz="3000" dirty="0"/>
              <a:t>- CONCEPTO -</a:t>
            </a:r>
          </a:p>
        </p:txBody>
      </p:sp>
      <p:sp>
        <p:nvSpPr>
          <p:cNvPr id="6" name="3 Título"/>
          <p:cNvSpPr txBox="1">
            <a:spLocks/>
          </p:cNvSpPr>
          <p:nvPr/>
        </p:nvSpPr>
        <p:spPr>
          <a:xfrm>
            <a:off x="1375591" y="2224585"/>
            <a:ext cx="9105890" cy="259307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ES" sz="2000" dirty="0">
                <a:solidFill>
                  <a:schemeClr val="tx1"/>
                </a:solidFill>
              </a:rPr>
              <a:t>Es el acto jurídico mediante el cual se formaliza el traspaso del ejercicio pleno del cargo de las autoridades salientes a las autoridades entrantes.</a:t>
            </a:r>
            <a:endParaRPr lang="es-AR" sz="2000" dirty="0">
              <a:solidFill>
                <a:schemeClr val="tx1"/>
              </a:solidFill>
            </a:endParaRPr>
          </a:p>
          <a:p>
            <a:pPr marL="342900" indent="-342900" algn="just" hangingPunct="0">
              <a:lnSpc>
                <a:spcPct val="150000"/>
              </a:lnSpc>
              <a:buClr>
                <a:schemeClr val="bg2">
                  <a:lumMod val="40000"/>
                  <a:lumOff val="60000"/>
                </a:schemeClr>
              </a:buClr>
              <a:buFont typeface="Wingdings" pitchFamily="2" charset="2"/>
              <a:buChar char="q"/>
            </a:pPr>
            <a:endParaRPr lang="es-ES" sz="2000" dirty="0">
              <a:solidFill>
                <a:schemeClr val="tx1"/>
              </a:solidFill>
            </a:endParaRPr>
          </a:p>
        </p:txBody>
      </p:sp>
    </p:spTree>
    <p:extLst>
      <p:ext uri="{BB962C8B-B14F-4D97-AF65-F5344CB8AC3E}">
        <p14:creationId xmlns:p14="http://schemas.microsoft.com/office/powerpoint/2010/main" val="946027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97343" y="204715"/>
            <a:ext cx="8825657" cy="532264"/>
          </a:xfrm>
        </p:spPr>
        <p:txBody>
          <a:bodyPr>
            <a:noAutofit/>
          </a:bodyPr>
          <a:lstStyle/>
          <a:p>
            <a:pPr algn="ctr"/>
            <a:r>
              <a:rPr lang="es-AR" sz="3000" dirty="0"/>
              <a:t>ART. 78 DEL ACUERDO N° 25.000</a:t>
            </a:r>
          </a:p>
        </p:txBody>
      </p:sp>
      <p:sp>
        <p:nvSpPr>
          <p:cNvPr id="6" name="3 Título"/>
          <p:cNvSpPr txBox="1">
            <a:spLocks/>
          </p:cNvSpPr>
          <p:nvPr/>
        </p:nvSpPr>
        <p:spPr>
          <a:xfrm>
            <a:off x="982638" y="1378425"/>
            <a:ext cx="9894627" cy="4885897"/>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lnSpc>
                <a:spcPct val="150000"/>
              </a:lnSpc>
              <a:buClr>
                <a:schemeClr val="bg2">
                  <a:lumMod val="40000"/>
                  <a:lumOff val="60000"/>
                </a:schemeClr>
              </a:buClr>
              <a:buFont typeface="Wingdings" pitchFamily="2" charset="2"/>
              <a:buChar char="q"/>
            </a:pPr>
            <a:r>
              <a:rPr lang="es-ES" sz="1800" dirty="0">
                <a:solidFill>
                  <a:schemeClr val="tx1"/>
                </a:solidFill>
              </a:rPr>
              <a:t>Los Intendentes, Comisionados o Interventores del Gobierno de la Provincia, al asumir el cargo deberán formalizar el Acto, mediante Acta labrada al afecto en la cual constara:</a:t>
            </a:r>
          </a:p>
          <a:p>
            <a:pPr marL="285750" indent="-285750" algn="just">
              <a:lnSpc>
                <a:spcPct val="150000"/>
              </a:lnSpc>
              <a:buClr>
                <a:schemeClr val="bg2">
                  <a:lumMod val="40000"/>
                  <a:lumOff val="60000"/>
                </a:schemeClr>
              </a:buClr>
              <a:buFont typeface="Wingdings" pitchFamily="2" charset="2"/>
              <a:buChar char="ü"/>
            </a:pPr>
            <a:r>
              <a:rPr lang="es-ES" sz="1800" dirty="0">
                <a:solidFill>
                  <a:schemeClr val="tx1"/>
                </a:solidFill>
              </a:rPr>
              <a:t>1- Fecha y Lugar del Acto.</a:t>
            </a:r>
          </a:p>
          <a:p>
            <a:pPr marL="285750" indent="-285750" algn="just">
              <a:lnSpc>
                <a:spcPct val="150000"/>
              </a:lnSpc>
              <a:buClr>
                <a:schemeClr val="bg2">
                  <a:lumMod val="40000"/>
                  <a:lumOff val="60000"/>
                </a:schemeClr>
              </a:buClr>
              <a:buFont typeface="Wingdings" pitchFamily="2" charset="2"/>
              <a:buChar char="ü"/>
            </a:pPr>
            <a:r>
              <a:rPr lang="es-ES" sz="1800" dirty="0">
                <a:solidFill>
                  <a:schemeClr val="tx1"/>
                </a:solidFill>
              </a:rPr>
              <a:t>2- Especificación del nombre y apellido y cargo de las personas que intervengan (Intendente o Presidente de la Comisión de Fomento)- entrante y saliente- Secretario, Contador y Tesorero, y en su caso Representante del H.T.C.</a:t>
            </a:r>
          </a:p>
          <a:p>
            <a:pPr marL="285750" indent="-285750" algn="just">
              <a:lnSpc>
                <a:spcPct val="150000"/>
              </a:lnSpc>
              <a:buClr>
                <a:schemeClr val="bg2">
                  <a:lumMod val="40000"/>
                  <a:lumOff val="60000"/>
                </a:schemeClr>
              </a:buClr>
              <a:buFont typeface="Wingdings" pitchFamily="2" charset="2"/>
              <a:buChar char="ü"/>
            </a:pPr>
            <a:r>
              <a:rPr lang="es-ES" sz="1800" dirty="0">
                <a:solidFill>
                  <a:schemeClr val="tx1"/>
                </a:solidFill>
              </a:rPr>
              <a:t>3- Existencia de Fondos y Otros valores en Tesorería y en los Bancos e Instituciones de Créditos a favor de la Municipalidad, previa certificación de los mismos. Se dejara constancia si hay conformidad entre estos saldos y los que arrojan las anotaciones de los libros de contabilidad y causas de las diferencias que resultaren.</a:t>
            </a:r>
            <a:r>
              <a:rPr lang="es-ES" sz="2000" dirty="0">
                <a:solidFill>
                  <a:schemeClr val="tx1"/>
                </a:solidFill>
              </a:rPr>
              <a:t>	</a:t>
            </a:r>
          </a:p>
        </p:txBody>
      </p:sp>
    </p:spTree>
    <p:extLst>
      <p:ext uri="{BB962C8B-B14F-4D97-AF65-F5344CB8AC3E}">
        <p14:creationId xmlns:p14="http://schemas.microsoft.com/office/powerpoint/2010/main" val="3527210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97343" y="204715"/>
            <a:ext cx="8825657" cy="532264"/>
          </a:xfrm>
        </p:spPr>
        <p:txBody>
          <a:bodyPr>
            <a:noAutofit/>
          </a:bodyPr>
          <a:lstStyle/>
          <a:p>
            <a:pPr algn="ctr"/>
            <a:r>
              <a:rPr lang="es-AR" sz="3000" dirty="0"/>
              <a:t>ART. 78 DEL ACUERDO N° 25.000</a:t>
            </a:r>
          </a:p>
        </p:txBody>
      </p:sp>
      <p:sp>
        <p:nvSpPr>
          <p:cNvPr id="6" name="3 Título"/>
          <p:cNvSpPr txBox="1">
            <a:spLocks/>
          </p:cNvSpPr>
          <p:nvPr/>
        </p:nvSpPr>
        <p:spPr>
          <a:xfrm>
            <a:off x="887104" y="1364776"/>
            <a:ext cx="9935572" cy="443552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4- Estado de los rubros de Recursos a la fecha de la trasmisión con la indicación del total percibido por cada uno.- </a:t>
            </a:r>
          </a:p>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5- Estado del Presupuesto de Gastos a la misma fecha, consignándose lo autorizado a gastar, comprometido, pagado y saldo disponible por cada partida del Presupuesto de Gastos.-</a:t>
            </a:r>
          </a:p>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6- Estado de las Cuentas Especiales, consignándose nombre de cada una de ellas y el saldo que registren.-</a:t>
            </a:r>
          </a:p>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7- Detalle de los saldos de cada Cuenta de Terceros.-</a:t>
            </a:r>
          </a:p>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8- Detalle de la deuda que mantienen los contribuyentes con la Municipalidad, especificados por los distintos conceptos.-</a:t>
            </a:r>
            <a:endParaRPr lang="es-ES" sz="1800" dirty="0">
              <a:solidFill>
                <a:schemeClr val="tx1"/>
              </a:solidFill>
            </a:endParaRPr>
          </a:p>
        </p:txBody>
      </p:sp>
    </p:spTree>
    <p:extLst>
      <p:ext uri="{BB962C8B-B14F-4D97-AF65-F5344CB8AC3E}">
        <p14:creationId xmlns:p14="http://schemas.microsoft.com/office/powerpoint/2010/main" val="4071917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97343" y="204715"/>
            <a:ext cx="8825657" cy="532264"/>
          </a:xfrm>
        </p:spPr>
        <p:txBody>
          <a:bodyPr>
            <a:noAutofit/>
          </a:bodyPr>
          <a:lstStyle/>
          <a:p>
            <a:pPr algn="ctr"/>
            <a:r>
              <a:rPr lang="es-AR" sz="3000" dirty="0"/>
              <a:t>ART. 78 DEL ACUERDO N° 25.000</a:t>
            </a:r>
          </a:p>
        </p:txBody>
      </p:sp>
      <p:sp>
        <p:nvSpPr>
          <p:cNvPr id="6" name="3 Título"/>
          <p:cNvSpPr txBox="1">
            <a:spLocks/>
          </p:cNvSpPr>
          <p:nvPr/>
        </p:nvSpPr>
        <p:spPr>
          <a:xfrm>
            <a:off x="1293704" y="1719615"/>
            <a:ext cx="9433436" cy="4735775"/>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9- Estado de la deuda Municipal, indicando los conceptos que correspondan a empréstitos, préstamos a corto plazo, acreedores con garantía y comunes o quirografarios. </a:t>
            </a:r>
          </a:p>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10- Las autoridades salientes confeccionaran por cuadruplicado una Planilla de inventario, partiendo del ultimo Inventario General y considerando las altas y bajas de bienes físicos producidas hasta el momento del cambio. Dicha Planilla será firmada por las autoridades salientes, entrantes, el Secretario, Contador y Tesorero. De común acuerdo las autoridades podrán convenir, dejándose constancia en el acta, la continuación de la verificación de la Planilla de Inventario, que por su magnitud demande mayor tiempo del que se dispone en el Acta de Transmisión. Del Resultado de esta verificación, se labrara acta complementaria.-</a:t>
            </a:r>
          </a:p>
        </p:txBody>
      </p:sp>
    </p:spTree>
    <p:extLst>
      <p:ext uri="{BB962C8B-B14F-4D97-AF65-F5344CB8AC3E}">
        <p14:creationId xmlns:p14="http://schemas.microsoft.com/office/powerpoint/2010/main" val="94403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032050"/>
          </a:xfrm>
        </p:spPr>
        <p:txBody>
          <a:bodyPr/>
          <a:lstStyle/>
          <a:p>
            <a:pPr algn="ctr"/>
            <a:r>
              <a:rPr lang="es-ES" sz="2800" dirty="0" smtClean="0"/>
              <a:t/>
            </a:r>
            <a:br>
              <a:rPr lang="es-ES" sz="2800" dirty="0" smtClean="0"/>
            </a:br>
            <a:r>
              <a:rPr lang="es-ES" sz="4400" dirty="0" smtClean="0"/>
              <a:t>PLEXO NORMATIVO</a:t>
            </a:r>
            <a:endParaRPr lang="es-ES" sz="4400" dirty="0"/>
          </a:p>
        </p:txBody>
      </p:sp>
      <p:sp>
        <p:nvSpPr>
          <p:cNvPr id="3" name="Marcador de contenido 2"/>
          <p:cNvSpPr>
            <a:spLocks noGrp="1"/>
          </p:cNvSpPr>
          <p:nvPr>
            <p:ph idx="1"/>
          </p:nvPr>
        </p:nvSpPr>
        <p:spPr>
          <a:xfrm>
            <a:off x="1103312" y="1892175"/>
            <a:ext cx="8946541" cy="3666654"/>
          </a:xfrm>
        </p:spPr>
        <p:txBody>
          <a:bodyPr>
            <a:normAutofit/>
          </a:bodyPr>
          <a:lstStyle/>
          <a:p>
            <a:pPr>
              <a:buFont typeface="Wingdings" panose="05000000000000000000" pitchFamily="2" charset="2"/>
              <a:buChar char="q"/>
            </a:pPr>
            <a:r>
              <a:rPr lang="es-ES" dirty="0" smtClean="0"/>
              <a:t>Constitución Provincial (2003) en la Tercera Sección “Parte Orgánica”, “Carta Parte”, “Capitulo Segundo” Art. 150 y 151.-</a:t>
            </a:r>
          </a:p>
          <a:p>
            <a:pPr>
              <a:buFont typeface="Wingdings" panose="05000000000000000000" pitchFamily="2" charset="2"/>
              <a:buChar char="q"/>
            </a:pPr>
            <a:r>
              <a:rPr lang="es-ES" dirty="0" smtClean="0"/>
              <a:t>Ley Nº 1.180 (Administración Financiera, Administración de Bienes, Contrataciones y Sistemas de Control del Sector Público Provincial) (invita a la adhesión de las jurisdicciones municipales) – (Ley 576)</a:t>
            </a:r>
          </a:p>
          <a:p>
            <a:pPr>
              <a:buFont typeface="Wingdings" panose="05000000000000000000" pitchFamily="2" charset="2"/>
              <a:buChar char="q"/>
            </a:pPr>
            <a:r>
              <a:rPr lang="es-ES" dirty="0" smtClean="0"/>
              <a:t>Ley Nº 1.216 ( Carta Orgánica)</a:t>
            </a:r>
          </a:p>
          <a:p>
            <a:pPr>
              <a:buFont typeface="Wingdings" panose="05000000000000000000" pitchFamily="2" charset="2"/>
              <a:buChar char="q"/>
            </a:pPr>
            <a:r>
              <a:rPr lang="es-ES" dirty="0" smtClean="0"/>
              <a:t>Ley Nº 1.028 (Ley Orgánica para los Municipios)</a:t>
            </a:r>
          </a:p>
          <a:p>
            <a:pPr>
              <a:buFont typeface="Wingdings" panose="05000000000000000000" pitchFamily="2" charset="2"/>
              <a:buChar char="q"/>
            </a:pPr>
            <a:r>
              <a:rPr lang="es-ES" dirty="0" smtClean="0"/>
              <a:t>Acuerdos reglamentarios del HTC dictados en ejercicio de las atribuciones conferidas por la Constitución </a:t>
            </a:r>
          </a:p>
        </p:txBody>
      </p:sp>
    </p:spTree>
    <p:extLst>
      <p:ext uri="{BB962C8B-B14F-4D97-AF65-F5344CB8AC3E}">
        <p14:creationId xmlns:p14="http://schemas.microsoft.com/office/powerpoint/2010/main" val="2799176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97343" y="204715"/>
            <a:ext cx="8825657" cy="532264"/>
          </a:xfrm>
        </p:spPr>
        <p:txBody>
          <a:bodyPr>
            <a:noAutofit/>
          </a:bodyPr>
          <a:lstStyle/>
          <a:p>
            <a:pPr algn="ctr"/>
            <a:r>
              <a:rPr lang="es-AR" sz="3000" dirty="0"/>
              <a:t>ART. 78 DEL ACUERDO N° 25.000</a:t>
            </a:r>
          </a:p>
        </p:txBody>
      </p:sp>
      <p:sp>
        <p:nvSpPr>
          <p:cNvPr id="6" name="3 Título"/>
          <p:cNvSpPr txBox="1">
            <a:spLocks/>
          </p:cNvSpPr>
          <p:nvPr/>
        </p:nvSpPr>
        <p:spPr>
          <a:xfrm>
            <a:off x="1307351" y="1433016"/>
            <a:ext cx="9392493" cy="307074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11- Detalle de chapas patentes de rodados en general disponibles a la fecha.- </a:t>
            </a:r>
          </a:p>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12- Toda otra constancia que se considere necesario mencionar, ya sea por su incidencia en el aspecto económico, financiero y patrimonial de la comuna, como a los fines de deslindar responsabilidades, que preventivamente desearen efectuar tanto las autoridades salientes como las entrantes.-</a:t>
            </a:r>
          </a:p>
          <a:p>
            <a:pPr marL="342900" indent="-342900" algn="just">
              <a:lnSpc>
                <a:spcPct val="150000"/>
              </a:lnSpc>
              <a:buClr>
                <a:schemeClr val="bg2">
                  <a:lumMod val="40000"/>
                  <a:lumOff val="60000"/>
                </a:schemeClr>
              </a:buClr>
              <a:buFont typeface="Wingdings" pitchFamily="2" charset="2"/>
              <a:buChar char="ü"/>
            </a:pPr>
            <a:r>
              <a:rPr lang="es-ES" sz="1800" dirty="0">
                <a:solidFill>
                  <a:schemeClr val="tx1"/>
                </a:solidFill>
                <a:ea typeface="Times New Roman" panose="02020603050405020304" pitchFamily="18" charset="0"/>
              </a:rPr>
              <a:t>13- Firmaran el Acta de transmisión las personas que hayan intervenido.</a:t>
            </a:r>
          </a:p>
        </p:txBody>
      </p:sp>
    </p:spTree>
    <p:extLst>
      <p:ext uri="{BB962C8B-B14F-4D97-AF65-F5344CB8AC3E}">
        <p14:creationId xmlns:p14="http://schemas.microsoft.com/office/powerpoint/2010/main" val="3057858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518616" y="1146412"/>
            <a:ext cx="11081982" cy="5472754"/>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50000"/>
              </a:lnSpc>
              <a:spcAft>
                <a:spcPts val="0"/>
              </a:spcAft>
            </a:pPr>
            <a:r>
              <a:rPr lang="es-ES" sz="1800" dirty="0">
                <a:solidFill>
                  <a:schemeClr val="tx1"/>
                </a:solidFill>
                <a:ea typeface="Times New Roman" panose="02020603050405020304" pitchFamily="18" charset="0"/>
              </a:rPr>
              <a:t>Los funcionarios que intervengan en la confección del Acta no deben ser remunerados en forma alguna, desde que ellos se encuentran implícito en el cumplimiento de los deberes del cargo. En tal sentido el Intendente que para confeccionar el Acta desee designar un Escribano Publico, Contador Publico u otro Profesional extraño a la administración podrá  hacerlo siempre que siga las pautas mencionadas y los gastos y honorarios que ellos ocasione sean costeados de su peculio personal y lo harán como representante de una sola de las partes justamente con los otros nombrados.-</a:t>
            </a:r>
          </a:p>
          <a:p>
            <a:pPr algn="just">
              <a:lnSpc>
                <a:spcPct val="150000"/>
              </a:lnSpc>
              <a:spcAft>
                <a:spcPts val="0"/>
              </a:spcAft>
            </a:pPr>
            <a:r>
              <a:rPr lang="es-ES" sz="1800" dirty="0">
                <a:solidFill>
                  <a:schemeClr val="tx1"/>
                </a:solidFill>
                <a:ea typeface="Times New Roman" panose="02020603050405020304" pitchFamily="18" charset="0"/>
              </a:rPr>
              <a:t>Si el funcionario saliente no asistiera al acto de transmisión, el entrante hará labrar el Acta establecida, con intervención del Contador, Tesorero y Secretario que la suscribirán juntamente con el Intendente o Interventor que tome posesión del cargo. Si faltare alguno de los nombrados, firmaran los que estén presentes.</a:t>
            </a:r>
          </a:p>
          <a:p>
            <a:pPr algn="just">
              <a:lnSpc>
                <a:spcPct val="150000"/>
              </a:lnSpc>
              <a:spcAft>
                <a:spcPts val="0"/>
              </a:spcAft>
            </a:pPr>
            <a:r>
              <a:rPr lang="es-ES" sz="1800" dirty="0">
                <a:solidFill>
                  <a:schemeClr val="tx1"/>
                </a:solidFill>
                <a:ea typeface="Times New Roman" panose="02020603050405020304" pitchFamily="18" charset="0"/>
              </a:rPr>
              <a:t>En todos los caso, el Acta se transcribirá íntegramente en el libro Inventario y se remitirá dentro de los 15 días copia o fotocopia autenticada de la misma al Tribunal de Cuentas.</a:t>
            </a:r>
          </a:p>
        </p:txBody>
      </p:sp>
      <p:sp>
        <p:nvSpPr>
          <p:cNvPr id="5" name="3 Título"/>
          <p:cNvSpPr txBox="1">
            <a:spLocks/>
          </p:cNvSpPr>
          <p:nvPr/>
        </p:nvSpPr>
        <p:spPr>
          <a:xfrm>
            <a:off x="1297343" y="204715"/>
            <a:ext cx="8825657" cy="532264"/>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AR" sz="3000" smtClean="0"/>
              <a:t>ART. 78 DEL ACUERDO N° 25.000</a:t>
            </a:r>
            <a:endParaRPr lang="es-AR" sz="3000" dirty="0"/>
          </a:p>
        </p:txBody>
      </p:sp>
    </p:spTree>
    <p:extLst>
      <p:ext uri="{BB962C8B-B14F-4D97-AF65-F5344CB8AC3E}">
        <p14:creationId xmlns:p14="http://schemas.microsoft.com/office/powerpoint/2010/main" val="2499430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756850" y="0"/>
            <a:ext cx="6632813" cy="681023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571" y="160295"/>
            <a:ext cx="4778042" cy="656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639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43202" y="0"/>
            <a:ext cx="6632813" cy="681023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856" y="54589"/>
            <a:ext cx="4966643" cy="674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614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43202" y="0"/>
            <a:ext cx="6632813" cy="681023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305" y="135860"/>
            <a:ext cx="4885899" cy="659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065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56850" y="0"/>
            <a:ext cx="6632813" cy="681023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306" y="136477"/>
            <a:ext cx="4907638" cy="662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0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38482" y="0"/>
            <a:ext cx="7042245" cy="681023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85" y="745440"/>
            <a:ext cx="6032311" cy="146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352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9486"/>
            <a:ext cx="8825658" cy="3585028"/>
          </a:xfrm>
        </p:spPr>
        <p:txBody>
          <a:bodyPr/>
          <a:lstStyle/>
          <a:p>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1026"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4" y="379828"/>
            <a:ext cx="9332072" cy="181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502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28161" y="2314578"/>
            <a:ext cx="8825658" cy="1356670"/>
          </a:xfrm>
        </p:spPr>
        <p:txBody>
          <a:bodyPr/>
          <a:lstStyle/>
          <a:p>
            <a:pPr algn="ctr">
              <a:lnSpc>
                <a:spcPct val="150000"/>
              </a:lnSpc>
            </a:pPr>
            <a:r>
              <a:rPr lang="es-ES" sz="4000" dirty="0" smtClean="0"/>
              <a:t>DOMICILIOS </a:t>
            </a:r>
            <a:br>
              <a:rPr lang="es-ES" sz="4000" dirty="0" smtClean="0"/>
            </a:br>
            <a:r>
              <a:rPr lang="es-ES" sz="4000" dirty="0" smtClean="0"/>
              <a:t>- NOTIFICACIONES - </a:t>
            </a:r>
            <a:endParaRPr lang="es-ES" sz="4000" dirty="0"/>
          </a:p>
        </p:txBody>
      </p:sp>
    </p:spTree>
    <p:extLst>
      <p:ext uri="{BB962C8B-B14F-4D97-AF65-F5344CB8AC3E}">
        <p14:creationId xmlns:p14="http://schemas.microsoft.com/office/powerpoint/2010/main" val="289409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TRES TIPOS DE DOMICILIOS</a:t>
            </a:r>
            <a:endParaRPr lang="es-AR" sz="3000" dirty="0"/>
          </a:p>
        </p:txBody>
      </p:sp>
      <p:sp>
        <p:nvSpPr>
          <p:cNvPr id="5" name="Marcador de contenido 2">
            <a:extLst>
              <a:ext uri="{FF2B5EF4-FFF2-40B4-BE49-F238E27FC236}">
                <a16:creationId xmlns="" xmlns:a16="http://schemas.microsoft.com/office/drawing/2014/main" id="{F1CC048C-49F7-439B-90AC-D7EE8BCAFBCC}"/>
              </a:ext>
            </a:extLst>
          </p:cNvPr>
          <p:cNvSpPr txBox="1">
            <a:spLocks/>
          </p:cNvSpPr>
          <p:nvPr/>
        </p:nvSpPr>
        <p:spPr>
          <a:xfrm>
            <a:off x="1206690" y="1784682"/>
            <a:ext cx="9424916" cy="311486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285750" indent="-285750" algn="just">
              <a:lnSpc>
                <a:spcPct val="150000"/>
              </a:lnSpc>
              <a:spcBef>
                <a:spcPts val="0"/>
              </a:spcBef>
              <a:buFont typeface="Wingdings" pitchFamily="2" charset="2"/>
              <a:buChar char="q"/>
            </a:pPr>
            <a:r>
              <a:rPr lang="es-ES" sz="1800" u="sng" dirty="0" smtClean="0">
                <a:solidFill>
                  <a:schemeClr val="tx1"/>
                </a:solidFill>
              </a:rPr>
              <a:t>Domicilio Real</a:t>
            </a:r>
            <a:r>
              <a:rPr lang="es-ES" sz="1800" dirty="0" smtClean="0">
                <a:solidFill>
                  <a:schemeClr val="tx1"/>
                </a:solidFill>
              </a:rPr>
              <a:t>: Asiento principal de residencia de los llamados a comparecer ante este Tribunal, siendo aquella donde estos habitan con su familia, de acuerdo con los previsto en el art. 73 del C.C. Una vez denunciado este domicilio subsistirá mientras no sea denunciado uno nuevo, aplicándose a su respecto lo previsto en el Código procesal civil y comercial de la provincia. (Art. 2° del Acuerdo Nº 31.126</a:t>
            </a:r>
            <a:r>
              <a:rPr lang="es-ES" dirty="0" smtClean="0">
                <a:solidFill>
                  <a:schemeClr val="tx1"/>
                </a:solidFill>
                <a:latin typeface="Book Antiqua" panose="02040602050305030304" pitchFamily="18" charset="0"/>
              </a:rPr>
              <a:t>)</a:t>
            </a:r>
            <a:endParaRPr lang="es-E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9460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400" dirty="0" smtClean="0"/>
              <a:t>JURISDICCION – COMPETENCIA </a:t>
            </a:r>
            <a:br>
              <a:rPr lang="es-ES" sz="4400" dirty="0" smtClean="0"/>
            </a:br>
            <a:r>
              <a:rPr lang="es-ES" sz="4400" dirty="0" smtClean="0"/>
              <a:t>LEY Nº 1.216</a:t>
            </a:r>
            <a:endParaRPr lang="es-ES" sz="4400" dirty="0"/>
          </a:p>
        </p:txBody>
      </p:sp>
      <p:sp>
        <p:nvSpPr>
          <p:cNvPr id="4" name="3 Marcador de contenido"/>
          <p:cNvSpPr>
            <a:spLocks noGrp="1"/>
          </p:cNvSpPr>
          <p:nvPr>
            <p:ph sz="half" idx="1"/>
          </p:nvPr>
        </p:nvSpPr>
        <p:spPr/>
        <p:txBody>
          <a:bodyPr>
            <a:normAutofit/>
          </a:bodyPr>
          <a:lstStyle/>
          <a:p>
            <a:r>
              <a:rPr lang="es-ES" sz="2000" dirty="0" smtClean="0"/>
              <a:t>ART. 1</a:t>
            </a:r>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r>
              <a:rPr lang="es-ES" sz="2000" dirty="0" smtClean="0"/>
              <a:t>Art. 3</a:t>
            </a:r>
            <a:endParaRPr lang="es-ES" sz="2000" dirty="0"/>
          </a:p>
        </p:txBody>
      </p:sp>
      <p:sp>
        <p:nvSpPr>
          <p:cNvPr id="5" name="4 Marcador de contenido"/>
          <p:cNvSpPr>
            <a:spLocks noGrp="1"/>
          </p:cNvSpPr>
          <p:nvPr>
            <p:ph sz="half" idx="2"/>
          </p:nvPr>
        </p:nvSpPr>
        <p:spPr>
          <a:xfrm>
            <a:off x="5654493" y="2056092"/>
            <a:ext cx="4955450" cy="4200245"/>
          </a:xfrm>
        </p:spPr>
        <p:txBody>
          <a:bodyPr>
            <a:noAutofit/>
          </a:bodyPr>
          <a:lstStyle/>
          <a:p>
            <a:r>
              <a:rPr lang="es-ES" sz="2000" dirty="0" smtClean="0"/>
              <a:t>Atribuciones conferidas por la CP, Ley 1.180 (Decreto reglamentario), y la Ley 1.216</a:t>
            </a:r>
          </a:p>
          <a:p>
            <a:r>
              <a:rPr lang="es-ES" sz="2000" dirty="0" smtClean="0"/>
              <a:t>Jurisdicción comprende todo el territorio de la  Provincia</a:t>
            </a:r>
          </a:p>
          <a:p>
            <a:pPr>
              <a:buNone/>
            </a:pPr>
            <a:endParaRPr lang="es-ES" sz="2000" dirty="0" smtClean="0"/>
          </a:p>
          <a:p>
            <a:r>
              <a:rPr lang="es-ES" sz="2000" dirty="0" smtClean="0"/>
              <a:t>Ejercer el control externo</a:t>
            </a:r>
          </a:p>
          <a:p>
            <a:r>
              <a:rPr lang="es-ES" sz="2000" dirty="0" smtClean="0"/>
              <a:t>El examen y juicio de las cuentas de la Administración Provincial y Comunal , personas que reciban aportes del Estado Provincial o Municipal</a:t>
            </a:r>
            <a:endParaRPr lang="es-ES" sz="2000" dirty="0"/>
          </a:p>
        </p:txBody>
      </p:sp>
      <p:cxnSp>
        <p:nvCxnSpPr>
          <p:cNvPr id="7" name="6 Conector recto"/>
          <p:cNvCxnSpPr/>
          <p:nvPr/>
        </p:nvCxnSpPr>
        <p:spPr>
          <a:xfrm>
            <a:off x="5936343" y="4020457"/>
            <a:ext cx="4528457" cy="1451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TRES TIPOS DE DOMICILIOS</a:t>
            </a:r>
            <a:endParaRPr lang="es-AR" sz="3000" dirty="0"/>
          </a:p>
        </p:txBody>
      </p:sp>
      <p:sp>
        <p:nvSpPr>
          <p:cNvPr id="7" name="Marcador de contenido 3">
            <a:extLst>
              <a:ext uri="{FF2B5EF4-FFF2-40B4-BE49-F238E27FC236}">
                <a16:creationId xmlns="" xmlns:a16="http://schemas.microsoft.com/office/drawing/2014/main" id="{1050BFBE-D613-4D3B-BB92-520838F5B44C}"/>
              </a:ext>
            </a:extLst>
          </p:cNvPr>
          <p:cNvSpPr txBox="1">
            <a:spLocks/>
          </p:cNvSpPr>
          <p:nvPr/>
        </p:nvSpPr>
        <p:spPr>
          <a:xfrm>
            <a:off x="1132764" y="1669316"/>
            <a:ext cx="9567081" cy="3579223"/>
          </a:xfrm>
          <a:prstGeom prst="rect">
            <a:avLst/>
          </a:prstGeom>
        </p:spPr>
        <p:txBody>
          <a:bodyP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lnSpc>
                <a:spcPct val="150000"/>
              </a:lnSpc>
              <a:spcBef>
                <a:spcPts val="0"/>
              </a:spcBef>
              <a:buFont typeface="Wingdings" pitchFamily="2" charset="2"/>
              <a:buChar char="q"/>
            </a:pPr>
            <a:r>
              <a:rPr lang="es-ES" sz="1800" u="sng" dirty="0" smtClean="0"/>
              <a:t>DOMICILIO LEGAL</a:t>
            </a:r>
            <a:r>
              <a:rPr lang="es-ES" sz="1800" dirty="0" smtClean="0"/>
              <a:t>: SOLAMENTE LOS FUNCIONARIOS PÚBLICOS, EN SENTIDO AMPLIO, TIENEN DOMICILIO LEGAL. ESTE ES EL DEL ORGANISMO EN EL CUAL EJERCEN SUS FUNCIONES, SEGÚN LO PREVISTO EN EL ART. 74 INC. A DEL C.C. RIGE, RESPECTO DE ESTE DOMICILIO, LA PRESUNCIÓN LEGAL PREVISTA EN LA MISMA NORMA, NO ADMITIÉNDOSE PRUEBA EN CONTRARIO. EL DOMICILIO SUBSISTIRÁ, A TODOS LOS EFECTOS LEGALES, MIENTRAS NO SE ALEJE DE SUS FUNCIONES EN FORMA DEFINITIVA. (ART. 3° DEL ACUERDO Nº 31.126).</a:t>
            </a:r>
          </a:p>
          <a:p>
            <a:pPr marL="0" indent="0" algn="just">
              <a:lnSpc>
                <a:spcPct val="150000"/>
              </a:lnSpc>
              <a:spcBef>
                <a:spcPts val="0"/>
              </a:spcBef>
              <a:buFont typeface="Wingdings 3" charset="2"/>
              <a:buNone/>
            </a:pPr>
            <a:endParaRPr lang="es-ES" sz="1800" dirty="0"/>
          </a:p>
        </p:txBody>
      </p:sp>
    </p:spTree>
    <p:extLst>
      <p:ext uri="{BB962C8B-B14F-4D97-AF65-F5344CB8AC3E}">
        <p14:creationId xmlns:p14="http://schemas.microsoft.com/office/powerpoint/2010/main" val="69381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TRES TIPOS DE DOMICILIOS</a:t>
            </a:r>
            <a:endParaRPr lang="es-AR" sz="3000" dirty="0"/>
          </a:p>
        </p:txBody>
      </p:sp>
      <p:sp>
        <p:nvSpPr>
          <p:cNvPr id="5" name="Marcador de contenido 2">
            <a:extLst>
              <a:ext uri="{FF2B5EF4-FFF2-40B4-BE49-F238E27FC236}">
                <a16:creationId xmlns="" xmlns:a16="http://schemas.microsoft.com/office/drawing/2014/main" id="{9FA3BAE0-1CD7-4131-96AC-494ACFB5A35C}"/>
              </a:ext>
            </a:extLst>
          </p:cNvPr>
          <p:cNvSpPr txBox="1">
            <a:spLocks/>
          </p:cNvSpPr>
          <p:nvPr/>
        </p:nvSpPr>
        <p:spPr>
          <a:xfrm>
            <a:off x="1310185" y="1784681"/>
            <a:ext cx="9389660" cy="438410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285750" indent="-285750" algn="just">
              <a:lnSpc>
                <a:spcPct val="150000"/>
              </a:lnSpc>
              <a:spcBef>
                <a:spcPts val="0"/>
              </a:spcBef>
              <a:buFont typeface="Wingdings" pitchFamily="2" charset="2"/>
              <a:buChar char="q"/>
            </a:pPr>
            <a:r>
              <a:rPr lang="es-ES" sz="1800" dirty="0" smtClean="0">
                <a:solidFill>
                  <a:schemeClr val="tx1"/>
                </a:solidFill>
              </a:rPr>
              <a:t>Domicilio Procesal: Se entiende por domicilio procesal, constituido o ad </a:t>
            </a:r>
            <a:r>
              <a:rPr lang="es-ES" sz="1800" dirty="0" err="1" smtClean="0">
                <a:solidFill>
                  <a:schemeClr val="tx1"/>
                </a:solidFill>
              </a:rPr>
              <a:t>litem</a:t>
            </a:r>
            <a:r>
              <a:rPr lang="es-ES" sz="1800" dirty="0" smtClean="0">
                <a:solidFill>
                  <a:schemeClr val="tx1"/>
                </a:solidFill>
              </a:rPr>
              <a:t>, el que deberán fijar los Responsables ante el Tribunal de Cuentas, en la primera actuación en la que intervengan, a los efectos de realizar allí todas las notificaciones que no deban ser diligenciadas, por imperio de la Ley, en el domicilio legal o real. (art. 1° del Acuerdo n° 31.264)</a:t>
            </a:r>
          </a:p>
          <a:p>
            <a:pPr algn="just">
              <a:lnSpc>
                <a:spcPct val="150000"/>
              </a:lnSpc>
              <a:spcBef>
                <a:spcPts val="0"/>
              </a:spcBef>
            </a:pPr>
            <a:endParaRPr lang="es-ES" sz="1800" dirty="0" smtClean="0">
              <a:solidFill>
                <a:schemeClr val="tx1"/>
              </a:solidFill>
            </a:endParaRPr>
          </a:p>
          <a:p>
            <a:pPr marL="273050" algn="just">
              <a:lnSpc>
                <a:spcPct val="150000"/>
              </a:lnSpc>
              <a:spcBef>
                <a:spcPts val="0"/>
              </a:spcBef>
            </a:pPr>
            <a:r>
              <a:rPr lang="es-ES" sz="1800" dirty="0" smtClean="0">
                <a:solidFill>
                  <a:schemeClr val="tx1"/>
                </a:solidFill>
              </a:rPr>
              <a:t>El domicilio Procesal, en todos los casos, deberá constituirse en la Ciudad de Formosa, Asiento del Tribunal de Cuentas.</a:t>
            </a:r>
          </a:p>
        </p:txBody>
      </p:sp>
    </p:spTree>
    <p:extLst>
      <p:ext uri="{BB962C8B-B14F-4D97-AF65-F5344CB8AC3E}">
        <p14:creationId xmlns:p14="http://schemas.microsoft.com/office/powerpoint/2010/main" val="226275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21002" y="201353"/>
            <a:ext cx="8825657" cy="631160"/>
          </a:xfrm>
        </p:spPr>
        <p:txBody>
          <a:bodyPr>
            <a:noAutofit/>
          </a:bodyPr>
          <a:lstStyle/>
          <a:p>
            <a:pPr algn="ctr"/>
            <a:r>
              <a:rPr lang="es-AR" sz="3000" dirty="0" smtClean="0"/>
              <a:t>DOMICILIOS</a:t>
            </a:r>
            <a:endParaRPr lang="es-AR" sz="3000" dirty="0"/>
          </a:p>
        </p:txBody>
      </p:sp>
      <p:sp>
        <p:nvSpPr>
          <p:cNvPr id="6" name="Marcador de contenido 2">
            <a:extLst>
              <a:ext uri="{FF2B5EF4-FFF2-40B4-BE49-F238E27FC236}">
                <a16:creationId xmlns="" xmlns:a16="http://schemas.microsoft.com/office/drawing/2014/main" id="{1FD32D8C-A7C8-4ABF-BF6E-BE18AF870BD3}"/>
              </a:ext>
            </a:extLst>
          </p:cNvPr>
          <p:cNvSpPr txBox="1">
            <a:spLocks/>
          </p:cNvSpPr>
          <p:nvPr/>
        </p:nvSpPr>
        <p:spPr>
          <a:xfrm>
            <a:off x="776143" y="1132765"/>
            <a:ext cx="10251249" cy="5036024"/>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285750" indent="-285750" algn="just">
              <a:lnSpc>
                <a:spcPct val="150000"/>
              </a:lnSpc>
              <a:spcBef>
                <a:spcPts val="0"/>
              </a:spcBef>
              <a:buFont typeface="Wingdings" pitchFamily="2" charset="2"/>
              <a:buChar char="q"/>
            </a:pPr>
            <a:r>
              <a:rPr lang="es-ES" sz="1800" dirty="0" smtClean="0">
                <a:solidFill>
                  <a:schemeClr val="tx1"/>
                </a:solidFill>
              </a:rPr>
              <a:t>Los responsables deberán denunciar los domicilios real y legal, y constituir el procesal, ante el Delegado Fiscal y/o Autoridad competente del Tribunal de Cuentas, en la primera actuación del año calendario en la que intervengan.</a:t>
            </a:r>
          </a:p>
          <a:p>
            <a:pPr marL="285750" indent="-285750" algn="just">
              <a:lnSpc>
                <a:spcPct val="150000"/>
              </a:lnSpc>
              <a:spcBef>
                <a:spcPts val="0"/>
              </a:spcBef>
              <a:buFont typeface="Wingdings" pitchFamily="2" charset="2"/>
              <a:buChar char="q"/>
            </a:pPr>
            <a:r>
              <a:rPr lang="es-ES" sz="1800" dirty="0" smtClean="0">
                <a:solidFill>
                  <a:schemeClr val="tx1"/>
                </a:solidFill>
              </a:rPr>
              <a:t>Los responsables deberán comunicar por escrito cualquier modificación que se produzca en los mismo.</a:t>
            </a:r>
          </a:p>
          <a:p>
            <a:pPr marL="285750" indent="-285750" algn="just">
              <a:lnSpc>
                <a:spcPct val="150000"/>
              </a:lnSpc>
              <a:spcBef>
                <a:spcPts val="0"/>
              </a:spcBef>
              <a:buFont typeface="Wingdings" pitchFamily="2" charset="2"/>
              <a:buChar char="q"/>
            </a:pPr>
            <a:r>
              <a:rPr lang="es-ES" sz="1800" dirty="0" smtClean="0">
                <a:solidFill>
                  <a:schemeClr val="tx1"/>
                </a:solidFill>
              </a:rPr>
              <a:t>En el caso de que los responsables se nieguen u omitan denunciar los </a:t>
            </a:r>
            <a:r>
              <a:rPr lang="es-ES" sz="1800" dirty="0" smtClean="0">
                <a:solidFill>
                  <a:schemeClr val="tx1"/>
                </a:solidFill>
              </a:rPr>
              <a:t>domicilio real, Legal, Y </a:t>
            </a:r>
            <a:r>
              <a:rPr lang="es-ES" sz="1800" dirty="0" smtClean="0">
                <a:solidFill>
                  <a:schemeClr val="tx1"/>
                </a:solidFill>
              </a:rPr>
              <a:t>constituir el procesal, los Delegados Fiscales y/o Auditores, deberán intimarlos </a:t>
            </a:r>
            <a:r>
              <a:rPr lang="es-ES" sz="1800" dirty="0" smtClean="0">
                <a:solidFill>
                  <a:schemeClr val="tx1"/>
                </a:solidFill>
              </a:rPr>
              <a:t>EN EL DOMICILIO LEGAL a </a:t>
            </a:r>
            <a:r>
              <a:rPr lang="es-ES" sz="1800" dirty="0" smtClean="0">
                <a:solidFill>
                  <a:schemeClr val="tx1"/>
                </a:solidFill>
              </a:rPr>
              <a:t>hacerlo </a:t>
            </a:r>
            <a:r>
              <a:rPr lang="es-ES" sz="1800" dirty="0" smtClean="0">
                <a:solidFill>
                  <a:schemeClr val="tx1"/>
                </a:solidFill>
              </a:rPr>
              <a:t>MEDIANTE «DECLARACIÓN JURADA DE DENUNCIA Y CONSTITUCIÓN DE DOMICILIO» SUSCRIPTA ANTE EL DELEGADO FISCAL Y/O AUDITOR, O PRESENTACIÓN DE LA MISMA CON FIRMA CERTIFICADA; TODO ELLO ANTE MESA DE ENTRADAS DEL TRIBUNAL, en el plazo de DIEZ (10) días HÁBILES ADMINISTRATIVOS bajo apercibimiento de lo dispuesto en el ART. 10, IN FINE, DEL ACUERDO Nº 31.126 (MODIFICADO POR ACUERDO Nº 37.179), y supletoriamente el Código Procesal Civil y Comercial DE LA PROVINCIA, produciéndose notificación fehaciente.</a:t>
            </a:r>
            <a:endParaRPr lang="es-ES" sz="1800" dirty="0" smtClean="0">
              <a:solidFill>
                <a:schemeClr val="tx1"/>
              </a:solidFill>
            </a:endParaRPr>
          </a:p>
          <a:p>
            <a:pPr marL="285750" indent="-285750" algn="just">
              <a:lnSpc>
                <a:spcPct val="150000"/>
              </a:lnSpc>
              <a:spcBef>
                <a:spcPts val="0"/>
              </a:spcBef>
              <a:buFont typeface="Wingdings" pitchFamily="2" charset="2"/>
              <a:buChar char="q"/>
            </a:pPr>
            <a:r>
              <a:rPr lang="es-ES" sz="1800" dirty="0" smtClean="0">
                <a:solidFill>
                  <a:schemeClr val="tx1"/>
                </a:solidFill>
              </a:rPr>
              <a:t>Mediante Acuerdo N° </a:t>
            </a:r>
            <a:r>
              <a:rPr lang="es-ES" sz="1800" dirty="0" smtClean="0">
                <a:solidFill>
                  <a:schemeClr val="tx1"/>
                </a:solidFill>
              </a:rPr>
              <a:t>37.179  </a:t>
            </a:r>
            <a:r>
              <a:rPr lang="es-ES" sz="1800" dirty="0" smtClean="0">
                <a:solidFill>
                  <a:schemeClr val="tx1"/>
                </a:solidFill>
              </a:rPr>
              <a:t>se aprobó </a:t>
            </a:r>
            <a:r>
              <a:rPr lang="es-ES" sz="1800" dirty="0" smtClean="0">
                <a:solidFill>
                  <a:schemeClr val="tx1"/>
                </a:solidFill>
              </a:rPr>
              <a:t>EL NUEVO FORMATO DE </a:t>
            </a:r>
            <a:r>
              <a:rPr lang="es-ES" sz="1800" dirty="0" smtClean="0">
                <a:solidFill>
                  <a:schemeClr val="tx1"/>
                </a:solidFill>
              </a:rPr>
              <a:t>la </a:t>
            </a:r>
            <a:r>
              <a:rPr lang="es-ES" sz="1800" dirty="0" smtClean="0">
                <a:solidFill>
                  <a:schemeClr val="tx1"/>
                </a:solidFill>
              </a:rPr>
              <a:t>planilla «declaración jurada DE DENUNCIA Y </a:t>
            </a:r>
            <a:r>
              <a:rPr lang="es-ES" sz="1800" dirty="0" smtClean="0">
                <a:solidFill>
                  <a:schemeClr val="tx1"/>
                </a:solidFill>
              </a:rPr>
              <a:t>constitución de </a:t>
            </a:r>
            <a:r>
              <a:rPr lang="es-ES" sz="1800" dirty="0" smtClean="0">
                <a:solidFill>
                  <a:schemeClr val="tx1"/>
                </a:solidFill>
              </a:rPr>
              <a:t>domicilios».</a:t>
            </a:r>
            <a:endParaRPr lang="es-ES" sz="1800" dirty="0">
              <a:solidFill>
                <a:schemeClr val="tx1"/>
              </a:solidFill>
            </a:endParaRPr>
          </a:p>
        </p:txBody>
      </p:sp>
    </p:spTree>
    <p:extLst>
      <p:ext uri="{BB962C8B-B14F-4D97-AF65-F5344CB8AC3E}">
        <p14:creationId xmlns:p14="http://schemas.microsoft.com/office/powerpoint/2010/main" val="272847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527" y="0"/>
            <a:ext cx="46901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4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9486"/>
            <a:ext cx="8825658" cy="3585028"/>
          </a:xfrm>
        </p:spPr>
        <p:txBody>
          <a:bodyPr/>
          <a:lstStyle/>
          <a:p>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1026"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4" y="379828"/>
            <a:ext cx="9332072" cy="181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502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28161" y="2314578"/>
            <a:ext cx="8825658" cy="1356670"/>
          </a:xfrm>
        </p:spPr>
        <p:txBody>
          <a:bodyPr/>
          <a:lstStyle/>
          <a:p>
            <a:pPr algn="ctr">
              <a:lnSpc>
                <a:spcPct val="150000"/>
              </a:lnSpc>
            </a:pPr>
            <a:r>
              <a:rPr lang="es-ES" sz="4000" dirty="0" smtClean="0"/>
              <a:t>PRESUPUESTO </a:t>
            </a:r>
            <a:endParaRPr lang="es-ES" sz="4000" dirty="0"/>
          </a:p>
        </p:txBody>
      </p:sp>
    </p:spTree>
    <p:extLst>
      <p:ext uri="{BB962C8B-B14F-4D97-AF65-F5344CB8AC3E}">
        <p14:creationId xmlns:p14="http://schemas.microsoft.com/office/powerpoint/2010/main" val="289409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dirty="0" smtClean="0"/>
              <a:t>PRESUPUESTO</a:t>
            </a:r>
            <a:endParaRPr lang="es-AR" dirty="0"/>
          </a:p>
        </p:txBody>
      </p:sp>
      <p:sp>
        <p:nvSpPr>
          <p:cNvPr id="6" name="3 Título"/>
          <p:cNvSpPr txBox="1">
            <a:spLocks/>
          </p:cNvSpPr>
          <p:nvPr/>
        </p:nvSpPr>
        <p:spPr>
          <a:xfrm>
            <a:off x="1375591" y="2224585"/>
            <a:ext cx="9105890" cy="259307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ES" sz="2000" dirty="0">
                <a:solidFill>
                  <a:schemeClr val="tx1"/>
                </a:solidFill>
              </a:rPr>
              <a:t>El Presupuesto es una herramienta que nos permite programar y proyectar ingresos y gastos en un período de tiempo determinado, por lo general un año, para dar cumplimiento con los objetivos establecidos de la forma más eficiente posible</a:t>
            </a:r>
            <a:r>
              <a:rPr lang="es-ES" sz="2000" dirty="0" smtClean="0">
                <a:solidFill>
                  <a:schemeClr val="tx1"/>
                </a:solidFill>
              </a:rPr>
              <a:t>.</a:t>
            </a:r>
            <a:endParaRPr lang="es-AR" sz="2000" dirty="0">
              <a:solidFill>
                <a:schemeClr val="tx1"/>
              </a:solidFill>
            </a:endParaRPr>
          </a:p>
          <a:p>
            <a:pPr marL="342900" indent="-342900" algn="just" hangingPunct="0">
              <a:lnSpc>
                <a:spcPct val="150000"/>
              </a:lnSpc>
              <a:buClr>
                <a:schemeClr val="bg2">
                  <a:lumMod val="40000"/>
                  <a:lumOff val="60000"/>
                </a:schemeClr>
              </a:buClr>
              <a:buFont typeface="Wingdings" pitchFamily="2" charset="2"/>
              <a:buChar char="q"/>
            </a:pPr>
            <a:endParaRPr lang="es-ES" sz="2000" dirty="0">
              <a:solidFill>
                <a:schemeClr val="tx1"/>
              </a:solidFill>
            </a:endParaRPr>
          </a:p>
        </p:txBody>
      </p:sp>
    </p:spTree>
    <p:extLst>
      <p:ext uri="{BB962C8B-B14F-4D97-AF65-F5344CB8AC3E}">
        <p14:creationId xmlns:p14="http://schemas.microsoft.com/office/powerpoint/2010/main" val="9460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641443"/>
            <a:ext cx="8825657" cy="928048"/>
          </a:xfrm>
        </p:spPr>
        <p:txBody>
          <a:bodyPr>
            <a:noAutofit/>
          </a:bodyPr>
          <a:lstStyle/>
          <a:p>
            <a:pPr algn="ctr"/>
            <a:r>
              <a:rPr lang="es-AR" dirty="0" smtClean="0"/>
              <a:t>PRINCIPIOS GENERALES DEL PRESUPUESTO</a:t>
            </a:r>
            <a:endParaRPr lang="es-AR" dirty="0"/>
          </a:p>
        </p:txBody>
      </p:sp>
      <p:sp>
        <p:nvSpPr>
          <p:cNvPr id="6" name="3 Título"/>
          <p:cNvSpPr txBox="1">
            <a:spLocks/>
          </p:cNvSpPr>
          <p:nvPr/>
        </p:nvSpPr>
        <p:spPr>
          <a:xfrm>
            <a:off x="1375591" y="2224585"/>
            <a:ext cx="9024003" cy="367124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Clr>
                <a:schemeClr val="bg2">
                  <a:lumMod val="40000"/>
                  <a:lumOff val="60000"/>
                </a:schemeClr>
              </a:buClr>
              <a:buFont typeface="Wingdings" pitchFamily="2" charset="2"/>
              <a:buChar char="q"/>
            </a:pPr>
            <a:r>
              <a:rPr lang="es-ES" sz="2000" dirty="0">
                <a:solidFill>
                  <a:schemeClr val="tx1"/>
                </a:solidFill>
              </a:rPr>
              <a:t>El presupuesto tiene ciertas características o principios entre los más importantes </a:t>
            </a:r>
            <a:r>
              <a:rPr lang="es-ES" sz="2000" dirty="0" smtClean="0">
                <a:solidFill>
                  <a:schemeClr val="tx1"/>
                </a:solidFill>
              </a:rPr>
              <a:t>tenemos:</a:t>
            </a:r>
          </a:p>
          <a:p>
            <a:pPr marL="725488" indent="-342900">
              <a:lnSpc>
                <a:spcPct val="150000"/>
              </a:lnSpc>
              <a:buClr>
                <a:schemeClr val="bg2">
                  <a:lumMod val="40000"/>
                  <a:lumOff val="60000"/>
                </a:schemeClr>
              </a:buClr>
              <a:buFont typeface="Wingdings" pitchFamily="2" charset="2"/>
              <a:buChar char="Ø"/>
            </a:pPr>
            <a:r>
              <a:rPr lang="es-ES" sz="2000" dirty="0" smtClean="0">
                <a:solidFill>
                  <a:schemeClr val="tx1"/>
                </a:solidFill>
              </a:rPr>
              <a:t>COMPETENCIA </a:t>
            </a:r>
            <a:endParaRPr lang="es-AR" sz="2000" dirty="0">
              <a:solidFill>
                <a:schemeClr val="tx1"/>
              </a:solidFill>
            </a:endParaRPr>
          </a:p>
          <a:p>
            <a:pPr marL="725488" indent="-342900">
              <a:lnSpc>
                <a:spcPct val="150000"/>
              </a:lnSpc>
              <a:buClr>
                <a:schemeClr val="bg2">
                  <a:lumMod val="40000"/>
                  <a:lumOff val="60000"/>
                </a:schemeClr>
              </a:buClr>
              <a:buFont typeface="Wingdings" pitchFamily="2" charset="2"/>
              <a:buChar char="Ø"/>
            </a:pPr>
            <a:r>
              <a:rPr lang="es-ES" sz="2000" dirty="0" smtClean="0">
                <a:solidFill>
                  <a:schemeClr val="tx1"/>
                </a:solidFill>
              </a:rPr>
              <a:t>UNIVERSALIDAD </a:t>
            </a:r>
            <a:r>
              <a:rPr lang="es-ES" sz="2000" dirty="0">
                <a:solidFill>
                  <a:schemeClr val="tx1"/>
                </a:solidFill>
              </a:rPr>
              <a:t>E INTEGRALIDAD </a:t>
            </a:r>
            <a:endParaRPr lang="es-AR" sz="2000" dirty="0">
              <a:solidFill>
                <a:schemeClr val="tx1"/>
              </a:solidFill>
            </a:endParaRPr>
          </a:p>
          <a:p>
            <a:pPr marL="725488" indent="-342900">
              <a:lnSpc>
                <a:spcPct val="150000"/>
              </a:lnSpc>
              <a:buClr>
                <a:schemeClr val="bg2">
                  <a:lumMod val="40000"/>
                  <a:lumOff val="60000"/>
                </a:schemeClr>
              </a:buClr>
              <a:buFont typeface="Wingdings" pitchFamily="2" charset="2"/>
              <a:buChar char="Ø"/>
            </a:pPr>
            <a:r>
              <a:rPr lang="es-ES" sz="2000" dirty="0" smtClean="0">
                <a:solidFill>
                  <a:schemeClr val="tx1"/>
                </a:solidFill>
              </a:rPr>
              <a:t>UNIDAD </a:t>
            </a:r>
            <a:endParaRPr lang="es-AR" sz="2000" dirty="0">
              <a:solidFill>
                <a:schemeClr val="tx1"/>
              </a:solidFill>
            </a:endParaRPr>
          </a:p>
          <a:p>
            <a:pPr marL="725488" indent="-342900">
              <a:lnSpc>
                <a:spcPct val="150000"/>
              </a:lnSpc>
              <a:buClr>
                <a:schemeClr val="bg2">
                  <a:lumMod val="40000"/>
                  <a:lumOff val="60000"/>
                </a:schemeClr>
              </a:buClr>
              <a:buFont typeface="Wingdings" pitchFamily="2" charset="2"/>
              <a:buChar char="Ø"/>
            </a:pPr>
            <a:r>
              <a:rPr lang="es-ES" sz="2000" dirty="0" smtClean="0">
                <a:solidFill>
                  <a:schemeClr val="tx1"/>
                </a:solidFill>
              </a:rPr>
              <a:t>ESPECIALIZACIÓN </a:t>
            </a:r>
            <a:endParaRPr lang="es-AR" sz="2000" dirty="0">
              <a:solidFill>
                <a:schemeClr val="tx1"/>
              </a:solidFill>
            </a:endParaRPr>
          </a:p>
          <a:p>
            <a:pPr marL="725488" indent="-342900">
              <a:lnSpc>
                <a:spcPct val="150000"/>
              </a:lnSpc>
              <a:buClr>
                <a:schemeClr val="bg2">
                  <a:lumMod val="40000"/>
                  <a:lumOff val="60000"/>
                </a:schemeClr>
              </a:buClr>
              <a:buFont typeface="Wingdings" pitchFamily="2" charset="2"/>
              <a:buChar char="Ø"/>
            </a:pPr>
            <a:r>
              <a:rPr lang="es-ES" sz="2000" dirty="0" smtClean="0">
                <a:solidFill>
                  <a:schemeClr val="tx1"/>
                </a:solidFill>
              </a:rPr>
              <a:t>CLARIDAD  </a:t>
            </a:r>
            <a:endParaRPr lang="es-AR" sz="2000" dirty="0">
              <a:solidFill>
                <a:schemeClr val="tx1"/>
              </a:solidFill>
            </a:endParaRPr>
          </a:p>
          <a:p>
            <a:pPr marL="725488" indent="-342900">
              <a:lnSpc>
                <a:spcPct val="150000"/>
              </a:lnSpc>
              <a:buClr>
                <a:schemeClr val="bg2">
                  <a:lumMod val="40000"/>
                  <a:lumOff val="60000"/>
                </a:schemeClr>
              </a:buClr>
              <a:buFont typeface="Wingdings" pitchFamily="2" charset="2"/>
              <a:buChar char="Ø"/>
            </a:pPr>
            <a:r>
              <a:rPr lang="es-ES" sz="2000" dirty="0" smtClean="0">
                <a:solidFill>
                  <a:schemeClr val="tx1"/>
                </a:solidFill>
              </a:rPr>
              <a:t>ANUALIDAD  </a:t>
            </a:r>
            <a:endParaRPr lang="es-AR" sz="2000" dirty="0">
              <a:solidFill>
                <a:schemeClr val="tx1"/>
              </a:solidFill>
            </a:endParaRPr>
          </a:p>
          <a:p>
            <a:pPr marL="725488" indent="-342900">
              <a:lnSpc>
                <a:spcPct val="150000"/>
              </a:lnSpc>
              <a:buClr>
                <a:schemeClr val="bg2">
                  <a:lumMod val="40000"/>
                  <a:lumOff val="60000"/>
                </a:schemeClr>
              </a:buClr>
              <a:buFont typeface="Wingdings" pitchFamily="2" charset="2"/>
              <a:buChar char="Ø"/>
            </a:pPr>
            <a:r>
              <a:rPr lang="es-ES" sz="2000" dirty="0" smtClean="0">
                <a:solidFill>
                  <a:schemeClr val="tx1"/>
                </a:solidFill>
              </a:rPr>
              <a:t>PUBLICIDAD </a:t>
            </a:r>
            <a:endParaRPr lang="es-AR" sz="2000" dirty="0">
              <a:solidFill>
                <a:schemeClr val="tx1"/>
              </a:solidFill>
            </a:endParaRPr>
          </a:p>
        </p:txBody>
      </p:sp>
    </p:spTree>
    <p:extLst>
      <p:ext uri="{BB962C8B-B14F-4D97-AF65-F5344CB8AC3E}">
        <p14:creationId xmlns:p14="http://schemas.microsoft.com/office/powerpoint/2010/main" val="88385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641443"/>
            <a:ext cx="8825657" cy="928048"/>
          </a:xfrm>
        </p:spPr>
        <p:txBody>
          <a:bodyPr>
            <a:noAutofit/>
          </a:bodyPr>
          <a:lstStyle/>
          <a:p>
            <a:pPr algn="ctr"/>
            <a:r>
              <a:rPr lang="es-AR" dirty="0" smtClean="0"/>
              <a:t>PRINCIPIOS GENERALES DEL PRESUPUESTO</a:t>
            </a:r>
            <a:endParaRPr lang="es-AR" dirty="0"/>
          </a:p>
        </p:txBody>
      </p:sp>
      <p:sp>
        <p:nvSpPr>
          <p:cNvPr id="6" name="3 Título"/>
          <p:cNvSpPr txBox="1">
            <a:spLocks/>
          </p:cNvSpPr>
          <p:nvPr/>
        </p:nvSpPr>
        <p:spPr>
          <a:xfrm>
            <a:off x="1375591" y="1787858"/>
            <a:ext cx="9092242" cy="440822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Clr>
                <a:schemeClr val="bg2">
                  <a:lumMod val="40000"/>
                  <a:lumOff val="60000"/>
                </a:schemeClr>
              </a:buClr>
              <a:buFont typeface="Wingdings" pitchFamily="2" charset="2"/>
              <a:buChar char="q"/>
            </a:pPr>
            <a:r>
              <a:rPr lang="es-ES" sz="2000" dirty="0" smtClean="0">
                <a:solidFill>
                  <a:schemeClr val="tx1"/>
                </a:solidFill>
              </a:rPr>
              <a:t>Ley N° 1.028 - </a:t>
            </a:r>
            <a:r>
              <a:rPr lang="es-ES" sz="2000" dirty="0">
                <a:solidFill>
                  <a:schemeClr val="tx1"/>
                </a:solidFill>
              </a:rPr>
              <a:t>Art. </a:t>
            </a:r>
            <a:r>
              <a:rPr lang="es-ES" sz="2000" dirty="0" smtClean="0">
                <a:solidFill>
                  <a:schemeClr val="tx1"/>
                </a:solidFill>
              </a:rPr>
              <a:t>118: El </a:t>
            </a:r>
            <a:r>
              <a:rPr lang="es-ES" sz="2000" dirty="0">
                <a:solidFill>
                  <a:schemeClr val="tx1"/>
                </a:solidFill>
              </a:rPr>
              <a:t>Presupuesto será anual y comprenderá la universalidad  de los recursos ordinarios, extraordinarios, donaciones y subsidios, entendiéndose estos últimos como cuentas especiales; y de los gastos. Los Recursos y los Gastos figuraran por sus montos Íntegros, y no admitirán compensaciones</a:t>
            </a:r>
            <a:r>
              <a:rPr lang="es-ES" sz="2000" dirty="0" smtClean="0">
                <a:solidFill>
                  <a:schemeClr val="tx1"/>
                </a:solidFill>
              </a:rPr>
              <a:t>.</a:t>
            </a:r>
          </a:p>
          <a:p>
            <a:pPr algn="just">
              <a:lnSpc>
                <a:spcPct val="150000"/>
              </a:lnSpc>
              <a:buClr>
                <a:schemeClr val="bg2">
                  <a:lumMod val="40000"/>
                  <a:lumOff val="60000"/>
                </a:schemeClr>
              </a:buClr>
            </a:pPr>
            <a:endParaRPr lang="es-ES" sz="2000" dirty="0" smtClean="0">
              <a:solidFill>
                <a:schemeClr val="tx1"/>
              </a:solidFill>
            </a:endParaRPr>
          </a:p>
          <a:p>
            <a:pPr marL="342900" indent="-342900" algn="just">
              <a:lnSpc>
                <a:spcPct val="150000"/>
              </a:lnSpc>
              <a:buClr>
                <a:schemeClr val="bg2">
                  <a:lumMod val="40000"/>
                  <a:lumOff val="60000"/>
                </a:schemeClr>
              </a:buClr>
              <a:buFont typeface="Wingdings" pitchFamily="2" charset="2"/>
              <a:buChar char="q"/>
            </a:pPr>
            <a:r>
              <a:rPr lang="es-ES" sz="2000" dirty="0" smtClean="0">
                <a:solidFill>
                  <a:schemeClr val="tx1"/>
                </a:solidFill>
              </a:rPr>
              <a:t>Ley N° 1.028 - Art</a:t>
            </a:r>
            <a:r>
              <a:rPr lang="es-ES" sz="2000" dirty="0">
                <a:solidFill>
                  <a:schemeClr val="tx1"/>
                </a:solidFill>
              </a:rPr>
              <a:t>. </a:t>
            </a:r>
            <a:r>
              <a:rPr lang="es-ES" sz="2000" dirty="0" smtClean="0">
                <a:solidFill>
                  <a:schemeClr val="tx1"/>
                </a:solidFill>
              </a:rPr>
              <a:t>121: </a:t>
            </a:r>
            <a:r>
              <a:rPr lang="es-ES" sz="2000" dirty="0">
                <a:solidFill>
                  <a:schemeClr val="tx1"/>
                </a:solidFill>
              </a:rPr>
              <a:t>establece que  Corresponde al Departamento Ejecutivo proyectar el Cálculo de Recursos y Presupuesto de Gastos</a:t>
            </a:r>
            <a:r>
              <a:rPr lang="es-ES" sz="2000" dirty="0" smtClean="0">
                <a:solidFill>
                  <a:schemeClr val="tx1"/>
                </a:solidFill>
              </a:rPr>
              <a:t>.</a:t>
            </a:r>
            <a:endParaRPr lang="es-AR" sz="2000" dirty="0">
              <a:solidFill>
                <a:schemeClr val="tx1"/>
              </a:solidFill>
            </a:endParaRPr>
          </a:p>
        </p:txBody>
      </p:sp>
    </p:spTree>
    <p:extLst>
      <p:ext uri="{BB962C8B-B14F-4D97-AF65-F5344CB8AC3E}">
        <p14:creationId xmlns:p14="http://schemas.microsoft.com/office/powerpoint/2010/main" val="84668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641443"/>
            <a:ext cx="8825657" cy="928048"/>
          </a:xfrm>
        </p:spPr>
        <p:txBody>
          <a:bodyPr>
            <a:noAutofit/>
          </a:bodyPr>
          <a:lstStyle/>
          <a:p>
            <a:pPr algn="ctr"/>
            <a:r>
              <a:rPr lang="es-AR" dirty="0" smtClean="0"/>
              <a:t>PRINCIPIOS GENERALES DEL PRESUPUESTO</a:t>
            </a:r>
            <a:endParaRPr lang="es-AR" dirty="0"/>
          </a:p>
        </p:txBody>
      </p:sp>
      <p:sp>
        <p:nvSpPr>
          <p:cNvPr id="6" name="3 Título"/>
          <p:cNvSpPr txBox="1">
            <a:spLocks/>
          </p:cNvSpPr>
          <p:nvPr/>
        </p:nvSpPr>
        <p:spPr>
          <a:xfrm>
            <a:off x="1498421" y="2893327"/>
            <a:ext cx="8825657" cy="208810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hangingPunct="0">
              <a:lnSpc>
                <a:spcPct val="150000"/>
              </a:lnSpc>
            </a:pPr>
            <a:r>
              <a:rPr lang="es-ES" sz="2400" dirty="0" smtClean="0">
                <a:solidFill>
                  <a:schemeClr val="bg2">
                    <a:lumMod val="40000"/>
                    <a:lumOff val="60000"/>
                  </a:schemeClr>
                </a:solidFill>
              </a:rPr>
              <a:t>CASOS ESPECIALES</a:t>
            </a:r>
          </a:p>
          <a:p>
            <a:pPr hangingPunct="0">
              <a:lnSpc>
                <a:spcPct val="150000"/>
              </a:lnSpc>
            </a:pPr>
            <a:endParaRPr lang="es-AR" sz="2400" dirty="0" smtClean="0"/>
          </a:p>
          <a:p>
            <a:pPr marL="342900" lvl="0" indent="-342900" algn="just" hangingPunct="0">
              <a:lnSpc>
                <a:spcPct val="150000"/>
              </a:lnSpc>
              <a:buClr>
                <a:schemeClr val="bg2">
                  <a:lumMod val="40000"/>
                  <a:lumOff val="60000"/>
                </a:schemeClr>
              </a:buClr>
              <a:buFont typeface="Wingdings" pitchFamily="2" charset="2"/>
              <a:buChar char="Ø"/>
            </a:pPr>
            <a:r>
              <a:rPr lang="es-ES" sz="2000" dirty="0" smtClean="0">
                <a:solidFill>
                  <a:schemeClr val="tx1"/>
                </a:solidFill>
              </a:rPr>
              <a:t>Proyecto </a:t>
            </a:r>
            <a:r>
              <a:rPr lang="es-ES" sz="2000" dirty="0">
                <a:solidFill>
                  <a:schemeClr val="tx1"/>
                </a:solidFill>
              </a:rPr>
              <a:t>de Presupuesto elevado en tiempo y forma y no aprobado al cierre del ejercicio</a:t>
            </a:r>
            <a:r>
              <a:rPr lang="es-ES" sz="2000" dirty="0" smtClean="0">
                <a:solidFill>
                  <a:schemeClr val="tx1"/>
                </a:solidFill>
              </a:rPr>
              <a:t>.</a:t>
            </a:r>
          </a:p>
          <a:p>
            <a:pPr marL="342900" lvl="0" indent="-342900" hangingPunct="0">
              <a:lnSpc>
                <a:spcPct val="150000"/>
              </a:lnSpc>
              <a:buClr>
                <a:schemeClr val="bg2">
                  <a:lumMod val="40000"/>
                  <a:lumOff val="60000"/>
                </a:schemeClr>
              </a:buClr>
              <a:buFont typeface="Wingdings" pitchFamily="2" charset="2"/>
              <a:buChar char="Ø"/>
            </a:pPr>
            <a:endParaRPr lang="es-AR" sz="2000" dirty="0">
              <a:solidFill>
                <a:schemeClr val="tx1"/>
              </a:solidFill>
            </a:endParaRPr>
          </a:p>
          <a:p>
            <a:pPr marL="342900" lvl="0" indent="-342900" hangingPunct="0">
              <a:lnSpc>
                <a:spcPct val="150000"/>
              </a:lnSpc>
              <a:buClr>
                <a:schemeClr val="bg2">
                  <a:lumMod val="40000"/>
                  <a:lumOff val="60000"/>
                </a:schemeClr>
              </a:buClr>
              <a:buFont typeface="Wingdings" pitchFamily="2" charset="2"/>
              <a:buChar char="Ø"/>
            </a:pPr>
            <a:r>
              <a:rPr lang="es-ES" sz="2000" dirty="0">
                <a:solidFill>
                  <a:schemeClr val="tx1"/>
                </a:solidFill>
              </a:rPr>
              <a:t>No presentación del proyecto de Presupuesto al H.C.D</a:t>
            </a:r>
            <a:r>
              <a:rPr lang="es-ES" sz="2000" dirty="0" smtClean="0">
                <a:solidFill>
                  <a:schemeClr val="tx1"/>
                </a:solidFill>
              </a:rPr>
              <a:t>.</a:t>
            </a:r>
            <a:endParaRPr lang="es-AR" sz="2000" dirty="0">
              <a:solidFill>
                <a:schemeClr val="tx1"/>
              </a:solidFill>
            </a:endParaRPr>
          </a:p>
        </p:txBody>
      </p:sp>
    </p:spTree>
    <p:extLst>
      <p:ext uri="{BB962C8B-B14F-4D97-AF65-F5344CB8AC3E}">
        <p14:creationId xmlns:p14="http://schemas.microsoft.com/office/powerpoint/2010/main" val="198344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OBLIGACIONES Y POSTESTADES</a:t>
            </a:r>
            <a:br>
              <a:rPr lang="es-ES" dirty="0" smtClean="0"/>
            </a:br>
            <a:r>
              <a:rPr lang="es-ES" dirty="0" smtClean="0"/>
              <a:t>LEY Nº 1.216 </a:t>
            </a:r>
            <a:endParaRPr lang="es-ES" dirty="0"/>
          </a:p>
        </p:txBody>
      </p:sp>
      <p:sp>
        <p:nvSpPr>
          <p:cNvPr id="3" name="Marcador de contenido 2"/>
          <p:cNvSpPr>
            <a:spLocks noGrp="1"/>
          </p:cNvSpPr>
          <p:nvPr>
            <p:ph sz="half" idx="1"/>
          </p:nvPr>
        </p:nvSpPr>
        <p:spPr/>
        <p:txBody>
          <a:bodyPr/>
          <a:lstStyle/>
          <a:p>
            <a:r>
              <a:rPr lang="es-ES" dirty="0" smtClean="0"/>
              <a:t>ART. 4 </a:t>
            </a:r>
          </a:p>
          <a:p>
            <a:pPr marL="0" indent="0">
              <a:buNone/>
            </a:pPr>
            <a:r>
              <a:rPr lang="es-ES" dirty="0" smtClean="0"/>
              <a:t>Para el ejercicio de su jurisdicción y competencia el TC, tendrá las siguientes obligaciones y potestades…</a:t>
            </a:r>
            <a:endParaRPr lang="es-ES" dirty="0"/>
          </a:p>
        </p:txBody>
      </p:sp>
      <p:sp>
        <p:nvSpPr>
          <p:cNvPr id="4" name="Marcador de contenido 3"/>
          <p:cNvSpPr>
            <a:spLocks noGrp="1"/>
          </p:cNvSpPr>
          <p:nvPr>
            <p:ph sz="half" idx="2"/>
          </p:nvPr>
        </p:nvSpPr>
        <p:spPr/>
        <p:txBody>
          <a:bodyPr/>
          <a:lstStyle/>
          <a:p>
            <a:r>
              <a:rPr lang="es-ES" dirty="0" smtClean="0"/>
              <a:t>FISCALIZAR el cumplimiento de la normativa en la utilización de los recursos del Estado</a:t>
            </a:r>
          </a:p>
          <a:p>
            <a:r>
              <a:rPr lang="es-ES" dirty="0" smtClean="0"/>
              <a:t>EJERCER las atribuciones conferidas por la CN y Ley 1.180</a:t>
            </a:r>
          </a:p>
          <a:p>
            <a:r>
              <a:rPr lang="es-ES" dirty="0" smtClean="0"/>
              <a:t>REALIZAR auditorias </a:t>
            </a:r>
          </a:p>
          <a:p>
            <a:r>
              <a:rPr lang="es-ES" dirty="0"/>
              <a:t> </a:t>
            </a:r>
            <a:r>
              <a:rPr lang="es-ES" dirty="0" smtClean="0"/>
              <a:t>CONTROL de las cuentas de inversión y percepción de los fondos públicos, NACIONALES, PROVINCIALES, O MUNIPALES, que ingresen a la esfera administrativa provincial o municipal</a:t>
            </a:r>
            <a:endParaRPr lang="es-ES" dirty="0"/>
          </a:p>
        </p:txBody>
      </p:sp>
    </p:spTree>
    <p:extLst>
      <p:ext uri="{BB962C8B-B14F-4D97-AF65-F5344CB8AC3E}">
        <p14:creationId xmlns:p14="http://schemas.microsoft.com/office/powerpoint/2010/main" val="32203357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641443"/>
            <a:ext cx="8825657" cy="928048"/>
          </a:xfrm>
        </p:spPr>
        <p:txBody>
          <a:bodyPr>
            <a:noAutofit/>
          </a:bodyPr>
          <a:lstStyle/>
          <a:p>
            <a:pPr algn="ctr"/>
            <a:r>
              <a:rPr lang="es-AR" dirty="0" smtClean="0"/>
              <a:t>PRINCIPIOS GENERALES DEL PRESUPUESTO</a:t>
            </a:r>
            <a:endParaRPr lang="es-AR" dirty="0"/>
          </a:p>
        </p:txBody>
      </p:sp>
      <p:sp>
        <p:nvSpPr>
          <p:cNvPr id="6" name="3 Título"/>
          <p:cNvSpPr txBox="1">
            <a:spLocks/>
          </p:cNvSpPr>
          <p:nvPr/>
        </p:nvSpPr>
        <p:spPr>
          <a:xfrm>
            <a:off x="1498421" y="2893326"/>
            <a:ext cx="8825657" cy="2797789"/>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hangingPunct="0">
              <a:lnSpc>
                <a:spcPct val="150000"/>
              </a:lnSpc>
            </a:pPr>
            <a:r>
              <a:rPr lang="es-ES" sz="2400" dirty="0" smtClean="0">
                <a:solidFill>
                  <a:schemeClr val="bg2">
                    <a:lumMod val="40000"/>
                    <a:lumOff val="60000"/>
                  </a:schemeClr>
                </a:solidFill>
              </a:rPr>
              <a:t>MODIFICACIONES AL PRESUPUESTO APROBADO</a:t>
            </a:r>
          </a:p>
          <a:p>
            <a:pPr hangingPunct="0">
              <a:lnSpc>
                <a:spcPct val="150000"/>
              </a:lnSpc>
            </a:pPr>
            <a:endParaRPr lang="es-AR" sz="2400" dirty="0" smtClean="0">
              <a:solidFill>
                <a:schemeClr val="bg2">
                  <a:lumMod val="40000"/>
                  <a:lumOff val="60000"/>
                </a:schemeClr>
              </a:solidFill>
            </a:endParaRPr>
          </a:p>
          <a:p>
            <a:pPr marL="342900" lvl="0" indent="-342900" hangingPunct="0">
              <a:lnSpc>
                <a:spcPct val="150000"/>
              </a:lnSpc>
              <a:buClr>
                <a:schemeClr val="bg2">
                  <a:lumMod val="40000"/>
                  <a:lumOff val="60000"/>
                </a:schemeClr>
              </a:buClr>
              <a:buFont typeface="Wingdings" pitchFamily="2" charset="2"/>
              <a:buChar char="Ø"/>
            </a:pPr>
            <a:r>
              <a:rPr lang="es-ES" sz="2000" dirty="0">
                <a:solidFill>
                  <a:schemeClr val="tx1"/>
                </a:solidFill>
              </a:rPr>
              <a:t>Ampliación – incorporación de partidas de recursos y gastos </a:t>
            </a:r>
            <a:endParaRPr lang="es-ES" sz="2000" dirty="0" smtClean="0">
              <a:solidFill>
                <a:schemeClr val="tx1"/>
              </a:solidFill>
            </a:endParaRPr>
          </a:p>
          <a:p>
            <a:pPr lvl="0" hangingPunct="0">
              <a:lnSpc>
                <a:spcPct val="150000"/>
              </a:lnSpc>
              <a:buClr>
                <a:schemeClr val="bg2">
                  <a:lumMod val="40000"/>
                  <a:lumOff val="60000"/>
                </a:schemeClr>
              </a:buClr>
            </a:pPr>
            <a:endParaRPr lang="es-AR" sz="2000" dirty="0">
              <a:solidFill>
                <a:schemeClr val="tx1"/>
              </a:solidFill>
            </a:endParaRPr>
          </a:p>
          <a:p>
            <a:pPr marL="342900" lvl="0" indent="-342900" algn="just" hangingPunct="0">
              <a:lnSpc>
                <a:spcPct val="150000"/>
              </a:lnSpc>
              <a:buClr>
                <a:schemeClr val="bg2">
                  <a:lumMod val="40000"/>
                  <a:lumOff val="60000"/>
                </a:schemeClr>
              </a:buClr>
              <a:buFont typeface="Wingdings" pitchFamily="2" charset="2"/>
              <a:buChar char="Ø"/>
            </a:pPr>
            <a:r>
              <a:rPr lang="es-ES" sz="2000" dirty="0">
                <a:solidFill>
                  <a:schemeClr val="tx1"/>
                </a:solidFill>
              </a:rPr>
              <a:t>Compensación de partidas o transferencias de créditos de otras partidas</a:t>
            </a:r>
            <a:endParaRPr lang="es-AR" sz="2000" dirty="0">
              <a:solidFill>
                <a:schemeClr val="tx1"/>
              </a:solidFill>
            </a:endParaRPr>
          </a:p>
          <a:p>
            <a:pPr marL="342900" lvl="0" indent="-342900" hangingPunct="0">
              <a:lnSpc>
                <a:spcPct val="150000"/>
              </a:lnSpc>
              <a:buClr>
                <a:schemeClr val="bg2">
                  <a:lumMod val="40000"/>
                  <a:lumOff val="60000"/>
                </a:schemeClr>
              </a:buClr>
              <a:buFont typeface="Wingdings" pitchFamily="2" charset="2"/>
              <a:buChar char="Ø"/>
            </a:pPr>
            <a:endParaRPr lang="es-AR" sz="2000" dirty="0">
              <a:solidFill>
                <a:schemeClr val="tx1"/>
              </a:solidFill>
            </a:endParaRPr>
          </a:p>
        </p:txBody>
      </p:sp>
    </p:spTree>
    <p:extLst>
      <p:ext uri="{BB962C8B-B14F-4D97-AF65-F5344CB8AC3E}">
        <p14:creationId xmlns:p14="http://schemas.microsoft.com/office/powerpoint/2010/main" val="223231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25467" y="464024"/>
            <a:ext cx="8825657" cy="928048"/>
          </a:xfrm>
        </p:spPr>
        <p:txBody>
          <a:bodyPr>
            <a:noAutofit/>
          </a:bodyPr>
          <a:lstStyle/>
          <a:p>
            <a:pPr algn="ctr"/>
            <a:r>
              <a:rPr lang="es-AR" dirty="0" smtClean="0"/>
              <a:t>PRINCIPIOS GENERALES DEL PRESUPUESTO</a:t>
            </a:r>
            <a:endParaRPr lang="es-AR" dirty="0"/>
          </a:p>
        </p:txBody>
      </p:sp>
      <p:sp>
        <p:nvSpPr>
          <p:cNvPr id="6" name="3 Título"/>
          <p:cNvSpPr txBox="1">
            <a:spLocks/>
          </p:cNvSpPr>
          <p:nvPr/>
        </p:nvSpPr>
        <p:spPr>
          <a:xfrm>
            <a:off x="1498421" y="1528552"/>
            <a:ext cx="8825657" cy="50360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50000"/>
              </a:lnSpc>
            </a:pPr>
            <a:r>
              <a:rPr lang="es-ES" sz="2000" dirty="0">
                <a:solidFill>
                  <a:schemeClr val="tx1"/>
                </a:solidFill>
              </a:rPr>
              <a:t>El Departamento Ejecutivo podrá ejecutar gastos no previstos en el presupuesto, con la obligación de dar cuenta al Concejo Deliberante, en los siguientes casos:</a:t>
            </a:r>
            <a:endParaRPr lang="es-AR" sz="2000" dirty="0">
              <a:solidFill>
                <a:schemeClr val="tx1"/>
              </a:solidFill>
            </a:endParaRPr>
          </a:p>
          <a:p>
            <a:pPr marL="342900" indent="-342900" algn="just">
              <a:lnSpc>
                <a:spcPct val="150000"/>
              </a:lnSpc>
              <a:buClr>
                <a:schemeClr val="bg2">
                  <a:lumMod val="40000"/>
                  <a:lumOff val="60000"/>
                </a:schemeClr>
              </a:buClr>
              <a:buFont typeface="Wingdings" pitchFamily="2" charset="2"/>
              <a:buChar char="Ø"/>
            </a:pPr>
            <a:r>
              <a:rPr lang="es-ES" sz="2000" dirty="0" smtClean="0">
                <a:solidFill>
                  <a:schemeClr val="tx1"/>
                </a:solidFill>
              </a:rPr>
              <a:t>Epidemias</a:t>
            </a:r>
            <a:r>
              <a:rPr lang="es-ES" sz="2000" dirty="0">
                <a:solidFill>
                  <a:schemeClr val="tx1"/>
                </a:solidFill>
              </a:rPr>
              <a:t>, inundaciones u otros acontecimientos imprevistos que hagan indispensable el socorro inmediato.</a:t>
            </a:r>
            <a:endParaRPr lang="es-AR" sz="2000" dirty="0">
              <a:solidFill>
                <a:schemeClr val="tx1"/>
              </a:solidFill>
            </a:endParaRPr>
          </a:p>
          <a:p>
            <a:pPr marL="342900" indent="-342900" algn="just">
              <a:lnSpc>
                <a:spcPct val="150000"/>
              </a:lnSpc>
              <a:buClr>
                <a:schemeClr val="bg2">
                  <a:lumMod val="40000"/>
                  <a:lumOff val="60000"/>
                </a:schemeClr>
              </a:buClr>
              <a:buFont typeface="Wingdings" pitchFamily="2" charset="2"/>
              <a:buChar char="Ø"/>
            </a:pPr>
            <a:r>
              <a:rPr lang="es-ES" sz="2000" dirty="0" smtClean="0">
                <a:solidFill>
                  <a:schemeClr val="tx1"/>
                </a:solidFill>
              </a:rPr>
              <a:t>Cumplimiento </a:t>
            </a:r>
            <a:r>
              <a:rPr lang="es-ES" sz="2000" dirty="0">
                <a:solidFill>
                  <a:schemeClr val="tx1"/>
                </a:solidFill>
              </a:rPr>
              <a:t>de sentencias judiciales firmes.</a:t>
            </a:r>
            <a:endParaRPr lang="es-AR" sz="2000" dirty="0">
              <a:solidFill>
                <a:schemeClr val="tx1"/>
              </a:solidFill>
            </a:endParaRPr>
          </a:p>
          <a:p>
            <a:pPr marL="342900" indent="-342900" algn="just">
              <a:lnSpc>
                <a:spcPct val="150000"/>
              </a:lnSpc>
              <a:buClr>
                <a:schemeClr val="bg2">
                  <a:lumMod val="40000"/>
                  <a:lumOff val="60000"/>
                </a:schemeClr>
              </a:buClr>
              <a:buFont typeface="Wingdings" pitchFamily="2" charset="2"/>
              <a:buChar char="Ø"/>
            </a:pPr>
            <a:r>
              <a:rPr lang="es-ES" sz="2000" dirty="0" smtClean="0">
                <a:solidFill>
                  <a:schemeClr val="tx1"/>
                </a:solidFill>
              </a:rPr>
              <a:t>Para </a:t>
            </a:r>
            <a:r>
              <a:rPr lang="es-ES" sz="2000" dirty="0">
                <a:solidFill>
                  <a:schemeClr val="tx1"/>
                </a:solidFill>
              </a:rPr>
              <a:t>cubrir previsiones constitucionales.</a:t>
            </a:r>
            <a:endParaRPr lang="es-AR" sz="2000" dirty="0">
              <a:solidFill>
                <a:schemeClr val="tx1"/>
              </a:solidFill>
            </a:endParaRPr>
          </a:p>
          <a:p>
            <a:pPr marL="342900" indent="-342900" algn="just">
              <a:lnSpc>
                <a:spcPct val="150000"/>
              </a:lnSpc>
              <a:buClr>
                <a:schemeClr val="bg2">
                  <a:lumMod val="40000"/>
                  <a:lumOff val="60000"/>
                </a:schemeClr>
              </a:buClr>
              <a:buFont typeface="Wingdings" pitchFamily="2" charset="2"/>
              <a:buChar char="Ø"/>
            </a:pPr>
            <a:r>
              <a:rPr lang="es-ES" sz="2000" dirty="0" smtClean="0">
                <a:solidFill>
                  <a:schemeClr val="tx1"/>
                </a:solidFill>
              </a:rPr>
              <a:t>Para </a:t>
            </a:r>
            <a:r>
              <a:rPr lang="es-ES" sz="2000" dirty="0">
                <a:solidFill>
                  <a:schemeClr val="tx1"/>
                </a:solidFill>
              </a:rPr>
              <a:t>cumplir leyes electorales.</a:t>
            </a:r>
            <a:endParaRPr lang="es-AR" sz="2000" dirty="0">
              <a:solidFill>
                <a:schemeClr val="tx1"/>
              </a:solidFill>
            </a:endParaRPr>
          </a:p>
          <a:p>
            <a:pPr algn="just">
              <a:lnSpc>
                <a:spcPct val="150000"/>
              </a:lnSpc>
            </a:pPr>
            <a:r>
              <a:rPr lang="es-ES" sz="2000" dirty="0" smtClean="0">
                <a:solidFill>
                  <a:schemeClr val="tx1"/>
                </a:solidFill>
              </a:rPr>
              <a:t>Los </a:t>
            </a:r>
            <a:r>
              <a:rPr lang="es-ES" sz="2000" dirty="0">
                <a:solidFill>
                  <a:schemeClr val="tx1"/>
                </a:solidFill>
              </a:rPr>
              <a:t>créditos abiertos de conformidad con las disposiciones del presente artículo, deberán incorporarse al Presupuesto General</a:t>
            </a:r>
            <a:r>
              <a:rPr lang="es-ES" sz="2000" dirty="0" smtClean="0">
                <a:solidFill>
                  <a:schemeClr val="tx1"/>
                </a:solidFill>
              </a:rPr>
              <a:t>.</a:t>
            </a:r>
          </a:p>
          <a:p>
            <a:pPr algn="just">
              <a:lnSpc>
                <a:spcPct val="150000"/>
              </a:lnSpc>
            </a:pPr>
            <a:r>
              <a:rPr lang="es-ES" sz="2000" dirty="0" smtClean="0">
                <a:solidFill>
                  <a:schemeClr val="tx1"/>
                </a:solidFill>
              </a:rPr>
              <a:t>(Ley N° 1.028 – Art. 129)</a:t>
            </a:r>
            <a:endParaRPr lang="es-AR" sz="2000" dirty="0">
              <a:solidFill>
                <a:schemeClr val="tx1"/>
              </a:solidFill>
            </a:endParaRPr>
          </a:p>
        </p:txBody>
      </p:sp>
    </p:spTree>
    <p:extLst>
      <p:ext uri="{BB962C8B-B14F-4D97-AF65-F5344CB8AC3E}">
        <p14:creationId xmlns:p14="http://schemas.microsoft.com/office/powerpoint/2010/main" val="374481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9486"/>
            <a:ext cx="8825658" cy="3585028"/>
          </a:xfrm>
        </p:spPr>
        <p:txBody>
          <a:bodyPr/>
          <a:lstStyle/>
          <a:p>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1026"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4" y="379828"/>
            <a:ext cx="9332072" cy="181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502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82752" y="1495712"/>
            <a:ext cx="8825658" cy="3171822"/>
          </a:xfrm>
        </p:spPr>
        <p:txBody>
          <a:bodyPr/>
          <a:lstStyle/>
          <a:p>
            <a:pPr algn="ctr">
              <a:lnSpc>
                <a:spcPct val="150000"/>
              </a:lnSpc>
            </a:pPr>
            <a:r>
              <a:rPr lang="es-ES_tradnl" sz="4000" cap="all" dirty="0"/>
              <a:t>Procedimiento de Análisis y Juzgamiento en el Acuerdo Reglamentario </a:t>
            </a:r>
            <a:r>
              <a:rPr lang="es-ES_tradnl" sz="4000" dirty="0"/>
              <a:t>N° 34.450</a:t>
            </a:r>
            <a:r>
              <a:rPr lang="es-ES" sz="4000" dirty="0" smtClean="0"/>
              <a:t> </a:t>
            </a:r>
            <a:endParaRPr lang="es-ES" sz="4000" dirty="0"/>
          </a:p>
        </p:txBody>
      </p:sp>
    </p:spTree>
    <p:extLst>
      <p:ext uri="{BB962C8B-B14F-4D97-AF65-F5344CB8AC3E}">
        <p14:creationId xmlns:p14="http://schemas.microsoft.com/office/powerpoint/2010/main" val="289409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6632" y="357184"/>
            <a:ext cx="9404723" cy="1032050"/>
          </a:xfrm>
        </p:spPr>
        <p:txBody>
          <a:bodyPr/>
          <a:lstStyle/>
          <a:p>
            <a:pPr algn="ctr"/>
            <a:r>
              <a:rPr lang="es-ES" sz="2800" dirty="0" smtClean="0"/>
              <a:t/>
            </a:r>
            <a:br>
              <a:rPr lang="es-ES" sz="2800" dirty="0" smtClean="0"/>
            </a:br>
            <a:r>
              <a:rPr lang="es-ES_tradnl" sz="4000" dirty="0" smtClean="0"/>
              <a:t>DESCARGO DE ANÁLISIS PARCIALES</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103312" y="2629154"/>
            <a:ext cx="8946541" cy="3334918"/>
          </a:xfrm>
        </p:spPr>
        <p:txBody>
          <a:bodyPr>
            <a:normAutofit/>
          </a:bodyPr>
          <a:lstStyle/>
          <a:p>
            <a:pPr algn="just">
              <a:lnSpc>
                <a:spcPct val="150000"/>
              </a:lnSpc>
              <a:buFont typeface="Wingdings" pitchFamily="2" charset="2"/>
              <a:buChar char="q"/>
            </a:pPr>
            <a:r>
              <a:rPr lang="es-ES_tradnl" dirty="0"/>
              <a:t>Que las objeciones o reparos que pudieran surgir del control de la cuenta documentada, y que fueran reflejados en las actas y/o informes internos parciales, </a:t>
            </a:r>
            <a:r>
              <a:rPr lang="es-ES_tradnl" i="1" dirty="0"/>
              <a:t>de los que se debe correr traslado a los responsables</a:t>
            </a:r>
            <a:r>
              <a:rPr lang="es-ES_tradnl" dirty="0"/>
              <a:t> (situación que acontece con la entrega de las actas y sus anexos </a:t>
            </a:r>
            <a:r>
              <a:rPr lang="es-ES_tradnl" i="1" dirty="0"/>
              <a:t>in situ</a:t>
            </a:r>
            <a:r>
              <a:rPr lang="es-ES_tradnl" dirty="0"/>
              <a:t>, con exposición de las observaciones), por el termino de 10 días corridos</a:t>
            </a:r>
            <a:r>
              <a:rPr lang="es-ES_tradnl" dirty="0" smtClean="0"/>
              <a:t>. </a:t>
            </a:r>
            <a:endParaRPr lang="es-AR" dirty="0"/>
          </a:p>
        </p:txBody>
      </p:sp>
    </p:spTree>
    <p:extLst>
      <p:ext uri="{BB962C8B-B14F-4D97-AF65-F5344CB8AC3E}">
        <p14:creationId xmlns:p14="http://schemas.microsoft.com/office/powerpoint/2010/main" val="132663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212" y="0"/>
            <a:ext cx="9691326" cy="1160060"/>
          </a:xfrm>
        </p:spPr>
        <p:txBody>
          <a:bodyPr/>
          <a:lstStyle/>
          <a:p>
            <a:pPr algn="ctr"/>
            <a:r>
              <a:rPr lang="es-ES" sz="2800" dirty="0" smtClean="0"/>
              <a:t/>
            </a:r>
            <a:br>
              <a:rPr lang="es-ES" sz="2800" dirty="0" smtClean="0"/>
            </a:br>
            <a:r>
              <a:rPr lang="es-ES_tradnl" sz="4000" dirty="0" smtClean="0"/>
              <a:t>CONTENIDO - OBJETO - ENCABEZADO</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103312" y="1364777"/>
            <a:ext cx="8946541" cy="5240740"/>
          </a:xfrm>
        </p:spPr>
        <p:txBody>
          <a:bodyPr>
            <a:normAutofit/>
          </a:bodyPr>
          <a:lstStyle/>
          <a:p>
            <a:pPr marL="0" indent="0" algn="just">
              <a:buNone/>
            </a:pPr>
            <a:r>
              <a:rPr lang="es-AR" dirty="0"/>
              <a:t>Todo escrito/descargo, deberá contener los siguientes recaudos: </a:t>
            </a:r>
          </a:p>
          <a:p>
            <a:pPr algn="just">
              <a:buFont typeface="Wingdings" pitchFamily="2" charset="2"/>
              <a:buChar char="Ø"/>
            </a:pPr>
            <a:r>
              <a:rPr lang="es-AR" dirty="0" smtClean="0"/>
              <a:t>Nombres</a:t>
            </a:r>
            <a:r>
              <a:rPr lang="es-AR" dirty="0"/>
              <a:t>, apellido, indicación del número y especie del documento de identidad, estado civil y domicilios real, legal y procesal. El domicilio especial o constituido deberá serlo dentro del radio urbano Acuerdo N° 31.126. </a:t>
            </a:r>
          </a:p>
          <a:p>
            <a:pPr marL="0" indent="0" algn="just">
              <a:buNone/>
            </a:pPr>
            <a:r>
              <a:rPr lang="es-AR" i="1" u="sng" dirty="0"/>
              <a:t>Muy importante</a:t>
            </a:r>
            <a:r>
              <a:rPr lang="es-AR" u="sng" dirty="0"/>
              <a:t>:</a:t>
            </a:r>
            <a:r>
              <a:rPr lang="es-AR" dirty="0"/>
              <a:t> indicar el Municipio, Expediente, Actuación Fiscal y Ejercicio, al que se refiere. </a:t>
            </a:r>
          </a:p>
          <a:p>
            <a:pPr algn="just">
              <a:buFont typeface="Wingdings" pitchFamily="2" charset="2"/>
              <a:buChar char="Ø"/>
            </a:pPr>
            <a:r>
              <a:rPr lang="es-AR" dirty="0" smtClean="0"/>
              <a:t>Relación </a:t>
            </a:r>
            <a:r>
              <a:rPr lang="es-AR" dirty="0"/>
              <a:t>de los hechos y la observación objetada.</a:t>
            </a:r>
          </a:p>
          <a:p>
            <a:pPr algn="just">
              <a:buFont typeface="Wingdings" pitchFamily="2" charset="2"/>
              <a:buChar char="Ø"/>
            </a:pPr>
            <a:r>
              <a:rPr lang="es-AR" dirty="0" smtClean="0"/>
              <a:t>La </a:t>
            </a:r>
            <a:r>
              <a:rPr lang="es-AR" dirty="0"/>
              <a:t>petición concretada en términos claros y precisos.</a:t>
            </a:r>
          </a:p>
          <a:p>
            <a:pPr algn="just">
              <a:buFont typeface="Wingdings" pitchFamily="2" charset="2"/>
              <a:buChar char="Ø"/>
            </a:pPr>
            <a:r>
              <a:rPr lang="es-AR" dirty="0" smtClean="0"/>
              <a:t>Ofrecimiento </a:t>
            </a:r>
            <a:r>
              <a:rPr lang="es-AR" dirty="0"/>
              <a:t>la prueba documental de que el interesado ha de valerse, acompañando la documentación (copia certificada, por Escribanía, Autoridad del Registro Civil o Policial).</a:t>
            </a:r>
          </a:p>
          <a:p>
            <a:pPr algn="just">
              <a:buFont typeface="Wingdings" pitchFamily="2" charset="2"/>
              <a:buChar char="Ø"/>
            </a:pPr>
            <a:r>
              <a:rPr lang="es-AR" dirty="0" smtClean="0"/>
              <a:t>Firma </a:t>
            </a:r>
            <a:r>
              <a:rPr lang="es-AR" dirty="0"/>
              <a:t>del interesado o de su representante legal o apoderado. </a:t>
            </a:r>
          </a:p>
        </p:txBody>
      </p:sp>
    </p:spTree>
    <p:extLst>
      <p:ext uri="{BB962C8B-B14F-4D97-AF65-F5344CB8AC3E}">
        <p14:creationId xmlns:p14="http://schemas.microsoft.com/office/powerpoint/2010/main" val="368204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0"/>
            <a:ext cx="9404723" cy="1498912"/>
          </a:xfrm>
        </p:spPr>
        <p:txBody>
          <a:bodyPr/>
          <a:lstStyle/>
          <a:p>
            <a:pPr algn="ctr"/>
            <a:r>
              <a:rPr lang="es-ES" sz="2800" dirty="0" smtClean="0"/>
              <a:t/>
            </a:r>
            <a:br>
              <a:rPr lang="es-ES" sz="2800" dirty="0" smtClean="0"/>
            </a:br>
            <a:r>
              <a:rPr lang="es-ES" sz="4000" dirty="0" smtClean="0"/>
              <a:t>A)</a:t>
            </a:r>
            <a:r>
              <a:rPr lang="es-ES" sz="2800" dirty="0" smtClean="0"/>
              <a:t> </a:t>
            </a:r>
            <a:r>
              <a:rPr lang="es-ES_tradnl" sz="4000" cap="all" dirty="0" smtClean="0"/>
              <a:t>Presentación </a:t>
            </a:r>
            <a:r>
              <a:rPr lang="es-ES_tradnl" sz="4000" cap="all" dirty="0"/>
              <a:t>de la </a:t>
            </a:r>
            <a:r>
              <a:rPr lang="es-ES_tradnl" sz="4000" cap="all" dirty="0" smtClean="0"/>
              <a:t>Cuenta</a:t>
            </a: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103312" y="1323833"/>
            <a:ext cx="8946541" cy="5268036"/>
          </a:xfrm>
        </p:spPr>
        <p:txBody>
          <a:bodyPr>
            <a:normAutofit fontScale="92500" lnSpcReduction="10000"/>
          </a:bodyPr>
          <a:lstStyle/>
          <a:p>
            <a:pPr algn="just">
              <a:lnSpc>
                <a:spcPct val="150000"/>
              </a:lnSpc>
              <a:buFont typeface="Wingdings" pitchFamily="2" charset="2"/>
              <a:buChar char="q"/>
            </a:pPr>
            <a:r>
              <a:rPr lang="es-ES_tradnl" dirty="0"/>
              <a:t>La Cuenta se entenderá anual, y la presentación se considerará formalmente efectivizada </a:t>
            </a:r>
            <a:r>
              <a:rPr lang="es-ES_tradnl" b="1" i="1" dirty="0"/>
              <a:t>mediante resolutorio del juez de trámite (art. </a:t>
            </a:r>
            <a:r>
              <a:rPr lang="es-ES_tradnl" b="1" i="1" dirty="0" smtClean="0"/>
              <a:t>4° Acuerdo </a:t>
            </a:r>
            <a:r>
              <a:rPr lang="es-ES_tradnl" b="1" i="1" dirty="0"/>
              <a:t>N° 34.450).</a:t>
            </a:r>
            <a:r>
              <a:rPr lang="es-ES_tradnl" dirty="0"/>
              <a:t> </a:t>
            </a:r>
            <a:endParaRPr lang="es-AR" dirty="0"/>
          </a:p>
          <a:p>
            <a:pPr algn="just">
              <a:lnSpc>
                <a:spcPct val="150000"/>
              </a:lnSpc>
              <a:buFont typeface="Wingdings" pitchFamily="2" charset="2"/>
              <a:buChar char="q"/>
            </a:pPr>
            <a:r>
              <a:rPr lang="es-ES_tradnl" cap="all" dirty="0"/>
              <a:t>Admisión:</a:t>
            </a:r>
            <a:r>
              <a:rPr lang="es-ES_tradnl" dirty="0"/>
              <a:t> La resolución que tiene a la Cuenta por presentada, verificara el cumplimiento de los requisitos Formales y Sustanciales, previstos en el art. 82 y 83, respectivamente, del Acuerdo N° 25.000.</a:t>
            </a:r>
            <a:endParaRPr lang="es-AR" dirty="0"/>
          </a:p>
          <a:p>
            <a:pPr>
              <a:lnSpc>
                <a:spcPct val="150000"/>
              </a:lnSpc>
              <a:buFont typeface="Wingdings" pitchFamily="2" charset="2"/>
              <a:buChar char="q"/>
            </a:pPr>
            <a:r>
              <a:rPr lang="es-AR" dirty="0"/>
              <a:t>Requisitos: a) Formales. </a:t>
            </a:r>
          </a:p>
          <a:p>
            <a:pPr marL="0" indent="0">
              <a:lnSpc>
                <a:spcPct val="150000"/>
              </a:lnSpc>
              <a:buNone/>
            </a:pPr>
            <a:r>
              <a:rPr lang="es-AR" dirty="0"/>
              <a:t>                </a:t>
            </a:r>
            <a:r>
              <a:rPr lang="es-AR" dirty="0" smtClean="0"/>
              <a:t>        b</a:t>
            </a:r>
            <a:r>
              <a:rPr lang="es-AR" dirty="0"/>
              <a:t>) Sustanciales.</a:t>
            </a:r>
          </a:p>
          <a:p>
            <a:pPr>
              <a:lnSpc>
                <a:spcPct val="150000"/>
              </a:lnSpc>
              <a:buFont typeface="Wingdings" pitchFamily="2" charset="2"/>
              <a:buChar char="q"/>
            </a:pPr>
            <a:r>
              <a:rPr lang="es-AR" dirty="0"/>
              <a:t>CUENTA INCOMPLETA: intimación, plazo no mayor a 20 días (art. 4 del Acuerdo N° 34.450).</a:t>
            </a:r>
          </a:p>
          <a:p>
            <a:pPr>
              <a:lnSpc>
                <a:spcPct val="150000"/>
              </a:lnSpc>
              <a:buFont typeface="Wingdings" pitchFamily="2" charset="2"/>
              <a:buChar char="q"/>
            </a:pPr>
            <a:r>
              <a:rPr lang="es-AR" cap="all" dirty="0"/>
              <a:t>Rechazo de la Cuenta</a:t>
            </a:r>
            <a:r>
              <a:rPr lang="es-AR" dirty="0"/>
              <a:t>: art. 4 del Acuerdo N° 34.450</a:t>
            </a:r>
            <a:r>
              <a:rPr lang="es-AR" dirty="0" smtClean="0"/>
              <a:t>.</a:t>
            </a:r>
            <a:endParaRPr lang="es-AR" dirty="0"/>
          </a:p>
        </p:txBody>
      </p:sp>
    </p:spTree>
    <p:extLst>
      <p:ext uri="{BB962C8B-B14F-4D97-AF65-F5344CB8AC3E}">
        <p14:creationId xmlns:p14="http://schemas.microsoft.com/office/powerpoint/2010/main" val="372820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4"/>
            <a:ext cx="10059815" cy="1498912"/>
          </a:xfrm>
        </p:spPr>
        <p:txBody>
          <a:bodyPr/>
          <a:lstStyle/>
          <a:p>
            <a:pPr lvl="0" algn="ctr"/>
            <a:r>
              <a:rPr lang="es-ES" sz="2800" dirty="0" smtClean="0"/>
              <a:t/>
            </a:r>
            <a:br>
              <a:rPr lang="es-ES" sz="2800" dirty="0" smtClean="0"/>
            </a:br>
            <a:r>
              <a:rPr lang="es-AR" sz="4000" dirty="0" smtClean="0"/>
              <a:t>PRESENTACIÓN DE LA CUENTA</a:t>
            </a:r>
            <a:br>
              <a:rPr lang="es-AR" sz="4000" dirty="0" smtClean="0"/>
            </a:br>
            <a:r>
              <a:rPr lang="es-AR" sz="4000" dirty="0" smtClean="0"/>
              <a:t>- PLAZOS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157903" y="2893326"/>
            <a:ext cx="8946541" cy="2470245"/>
          </a:xfrm>
        </p:spPr>
        <p:txBody>
          <a:bodyPr>
            <a:normAutofit fontScale="92500" lnSpcReduction="10000"/>
          </a:bodyPr>
          <a:lstStyle/>
          <a:p>
            <a:pPr lvl="0" algn="just">
              <a:lnSpc>
                <a:spcPct val="150000"/>
              </a:lnSpc>
              <a:buFont typeface="Wingdings" pitchFamily="2" charset="2"/>
              <a:buChar char="Ø"/>
            </a:pPr>
            <a:r>
              <a:rPr lang="es-ES_tradnl" u="sng" dirty="0" smtClean="0"/>
              <a:t>EN EL ÁMBITO PROVINCIAL:</a:t>
            </a:r>
            <a:r>
              <a:rPr lang="es-ES_tradnl" dirty="0" smtClean="0"/>
              <a:t> antes </a:t>
            </a:r>
            <a:r>
              <a:rPr lang="es-ES_tradnl" dirty="0"/>
              <a:t>del 31 de marzo del ejercicio inmediato posterior al que se trate.</a:t>
            </a:r>
          </a:p>
          <a:p>
            <a:pPr lvl="0" algn="just">
              <a:lnSpc>
                <a:spcPct val="150000"/>
              </a:lnSpc>
              <a:buFont typeface="Wingdings" pitchFamily="2" charset="2"/>
              <a:buChar char="Ø"/>
            </a:pPr>
            <a:endParaRPr lang="es-AR" dirty="0"/>
          </a:p>
          <a:p>
            <a:pPr lvl="0" algn="just">
              <a:lnSpc>
                <a:spcPct val="150000"/>
              </a:lnSpc>
              <a:buFont typeface="Wingdings" pitchFamily="2" charset="2"/>
              <a:buChar char="Ø"/>
            </a:pPr>
            <a:r>
              <a:rPr lang="es-ES_tradnl" u="sng" dirty="0" smtClean="0"/>
              <a:t>EN EL ÁMBITO MUNICIPAL:</a:t>
            </a:r>
            <a:r>
              <a:rPr lang="es-ES_tradnl" dirty="0" smtClean="0"/>
              <a:t> antes </a:t>
            </a:r>
            <a:r>
              <a:rPr lang="es-ES_tradnl" dirty="0"/>
              <a:t>del 31 de mayo del ejercicio inmediato posterior al que se trate</a:t>
            </a:r>
            <a:r>
              <a:rPr lang="es-ES_tradnl" dirty="0" smtClean="0"/>
              <a:t>.</a:t>
            </a:r>
            <a:endParaRPr lang="es-AR" dirty="0"/>
          </a:p>
        </p:txBody>
      </p:sp>
    </p:spTree>
    <p:extLst>
      <p:ext uri="{BB962C8B-B14F-4D97-AF65-F5344CB8AC3E}">
        <p14:creationId xmlns:p14="http://schemas.microsoft.com/office/powerpoint/2010/main" val="23581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4"/>
            <a:ext cx="9404723" cy="1498912"/>
          </a:xfrm>
        </p:spPr>
        <p:txBody>
          <a:bodyPr/>
          <a:lstStyle/>
          <a:p>
            <a:pPr algn="ctr"/>
            <a:r>
              <a:rPr lang="es-AR" sz="4000" dirty="0" smtClean="0"/>
              <a:t>B</a:t>
            </a:r>
            <a:r>
              <a:rPr lang="es-AR" sz="4000" dirty="0"/>
              <a:t>) NO PRESENTAN LA CUENTA </a:t>
            </a:r>
            <a:r>
              <a:rPr lang="es-AR" sz="4000" dirty="0" smtClean="0"/>
              <a:t/>
            </a:r>
            <a:br>
              <a:rPr lang="es-AR" sz="4000" dirty="0" smtClean="0"/>
            </a:br>
            <a:r>
              <a:rPr lang="es-AR" sz="4000" dirty="0" smtClean="0"/>
              <a:t>(ART. 100 INC. “E” LEY N° 1.028)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103312" y="2811440"/>
            <a:ext cx="8946541" cy="2866030"/>
          </a:xfrm>
        </p:spPr>
        <p:txBody>
          <a:bodyPr>
            <a:normAutofit fontScale="92500" lnSpcReduction="20000"/>
          </a:bodyPr>
          <a:lstStyle/>
          <a:p>
            <a:pPr algn="just">
              <a:lnSpc>
                <a:spcPct val="150000"/>
              </a:lnSpc>
              <a:buFont typeface="Wingdings" pitchFamily="2" charset="2"/>
              <a:buChar char="Ø"/>
            </a:pPr>
            <a:r>
              <a:rPr lang="es-AR" dirty="0"/>
              <a:t>Elevación de la rendición del </a:t>
            </a:r>
            <a:r>
              <a:rPr lang="es-AR" dirty="0" err="1"/>
              <a:t>D.E</a:t>
            </a:r>
            <a:r>
              <a:rPr lang="es-AR" dirty="0"/>
              <a:t>., al </a:t>
            </a:r>
            <a:r>
              <a:rPr lang="es-AR" dirty="0" err="1"/>
              <a:t>HCD</a:t>
            </a:r>
            <a:r>
              <a:rPr lang="es-AR" dirty="0"/>
              <a:t> (tres primeros meses</a:t>
            </a:r>
            <a:r>
              <a:rPr lang="es-AR" dirty="0" smtClean="0"/>
              <a:t>).</a:t>
            </a:r>
          </a:p>
          <a:p>
            <a:pPr algn="just">
              <a:lnSpc>
                <a:spcPct val="150000"/>
              </a:lnSpc>
              <a:buFont typeface="Wingdings" pitchFamily="2" charset="2"/>
              <a:buChar char="Ø"/>
            </a:pPr>
            <a:endParaRPr lang="es-AR" dirty="0"/>
          </a:p>
          <a:p>
            <a:pPr algn="just">
              <a:lnSpc>
                <a:spcPct val="150000"/>
              </a:lnSpc>
              <a:buFont typeface="Wingdings" pitchFamily="2" charset="2"/>
              <a:buChar char="Ø"/>
            </a:pPr>
            <a:r>
              <a:rPr lang="es-AR" dirty="0"/>
              <a:t>Presentación al H.T.C., antes del 31 de mayo</a:t>
            </a:r>
            <a:r>
              <a:rPr lang="es-AR" dirty="0" smtClean="0"/>
              <a:t>.</a:t>
            </a:r>
          </a:p>
          <a:p>
            <a:pPr algn="just">
              <a:lnSpc>
                <a:spcPct val="150000"/>
              </a:lnSpc>
              <a:buFont typeface="Wingdings" pitchFamily="2" charset="2"/>
              <a:buChar char="Ø"/>
            </a:pPr>
            <a:endParaRPr lang="es-AR" dirty="0"/>
          </a:p>
          <a:p>
            <a:pPr algn="just">
              <a:lnSpc>
                <a:spcPct val="150000"/>
              </a:lnSpc>
              <a:buFont typeface="Wingdings" pitchFamily="2" charset="2"/>
              <a:buChar char="Ø"/>
            </a:pPr>
            <a:r>
              <a:rPr lang="es-AR" dirty="0"/>
              <a:t>Responsabilidad de todos los miembros de ambos Departamentos comunales</a:t>
            </a:r>
            <a:r>
              <a:rPr lang="es-AR" dirty="0" smtClean="0"/>
              <a:t>.</a:t>
            </a:r>
            <a:endParaRPr lang="es-AR" dirty="0"/>
          </a:p>
        </p:txBody>
      </p:sp>
    </p:spTree>
    <p:extLst>
      <p:ext uri="{BB962C8B-B14F-4D97-AF65-F5344CB8AC3E}">
        <p14:creationId xmlns:p14="http://schemas.microsoft.com/office/powerpoint/2010/main" val="164870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4"/>
            <a:ext cx="9404723" cy="1103126"/>
          </a:xfrm>
        </p:spPr>
        <p:txBody>
          <a:bodyPr>
            <a:normAutofit fontScale="90000"/>
          </a:bodyPr>
          <a:lstStyle/>
          <a:p>
            <a:pPr algn="ctr"/>
            <a:r>
              <a:rPr lang="es-AR" sz="4400" dirty="0"/>
              <a:t>C) PRESENTACIÓN </a:t>
            </a:r>
            <a:r>
              <a:rPr lang="es-AR" sz="4400" dirty="0" smtClean="0"/>
              <a:t>DIRECTA</a:t>
            </a:r>
            <a:r>
              <a:rPr lang="es-AR" sz="4000" dirty="0" smtClean="0"/>
              <a:t/>
            </a:r>
            <a:br>
              <a:rPr lang="es-AR" sz="4000" dirty="0" smtClean="0"/>
            </a:br>
            <a:r>
              <a:rPr lang="es-AR" sz="4000" dirty="0"/>
              <a:t>(ART. </a:t>
            </a:r>
            <a:r>
              <a:rPr lang="es-AR" sz="4000" dirty="0" smtClean="0"/>
              <a:t>43 </a:t>
            </a:r>
            <a:r>
              <a:rPr lang="es-AR" sz="4000" dirty="0"/>
              <a:t>LEY N° </a:t>
            </a:r>
            <a:r>
              <a:rPr lang="es-AR" sz="4000" dirty="0" smtClean="0"/>
              <a:t>1.216)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89915" y="2688610"/>
            <a:ext cx="8946541" cy="1569491"/>
          </a:xfrm>
        </p:spPr>
        <p:txBody>
          <a:bodyPr>
            <a:normAutofit/>
          </a:bodyPr>
          <a:lstStyle/>
          <a:p>
            <a:pPr algn="just">
              <a:lnSpc>
                <a:spcPct val="150000"/>
              </a:lnSpc>
              <a:buFont typeface="Wingdings" pitchFamily="2" charset="2"/>
              <a:buChar char="q"/>
            </a:pPr>
            <a:r>
              <a:rPr lang="es-ES_tradnl" i="1" dirty="0" smtClean="0"/>
              <a:t>“</a:t>
            </a:r>
            <a:r>
              <a:rPr lang="es-ES_tradnl" i="1" dirty="0"/>
              <a:t>Cuando (…), los responsables comunales no puedan presentar las Cuentas al Concejo Deliberante (…), deberán hacerlo directamente ante el Tribunal de Cuentas”.</a:t>
            </a:r>
            <a:endParaRPr lang="es-AR" dirty="0"/>
          </a:p>
          <a:p>
            <a:pPr marL="0" indent="0" algn="just">
              <a:buNone/>
            </a:pPr>
            <a:endParaRPr lang="es-AR" dirty="0"/>
          </a:p>
        </p:txBody>
      </p:sp>
    </p:spTree>
    <p:extLst>
      <p:ext uri="{BB962C8B-B14F-4D97-AF65-F5344CB8AC3E}">
        <p14:creationId xmlns:p14="http://schemas.microsoft.com/office/powerpoint/2010/main" val="296654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4956" y="3838670"/>
            <a:ext cx="8825657" cy="289710"/>
          </a:xfrm>
        </p:spPr>
        <p:txBody>
          <a:bodyPr/>
          <a:lstStyle/>
          <a:p>
            <a:pPr marL="571500" indent="-571500" algn="just">
              <a:buFont typeface="Wingdings" panose="05000000000000000000" pitchFamily="2" charset="2"/>
              <a:buChar char="ü"/>
            </a:pPr>
            <a:r>
              <a:rPr lang="es-ES" dirty="0" smtClean="0"/>
              <a:t>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smtClean="0"/>
              <a:t/>
            </a:r>
            <a:br>
              <a:rPr lang="es-ES" dirty="0" smtClean="0"/>
            </a:br>
            <a:r>
              <a:rPr lang="es-ES" dirty="0"/>
              <a:t/>
            </a:r>
            <a:br>
              <a:rPr lang="es-ES" dirty="0"/>
            </a:br>
            <a:r>
              <a:rPr lang="es-ES" sz="3600" dirty="0" smtClean="0"/>
              <a:t>EL TC </a:t>
            </a:r>
            <a:br>
              <a:rPr lang="es-ES" sz="3600" dirty="0" smtClean="0"/>
            </a:br>
            <a:r>
              <a:rPr lang="es-ES" sz="3600" dirty="0"/>
              <a:t/>
            </a:r>
            <a:br>
              <a:rPr lang="es-ES" sz="3600" dirty="0"/>
            </a:br>
            <a:r>
              <a:rPr lang="es-ES" sz="3600" dirty="0" smtClean="0"/>
              <a:t/>
            </a:r>
            <a:br>
              <a:rPr lang="es-ES" sz="3600" dirty="0" smtClean="0"/>
            </a:br>
            <a:r>
              <a:rPr lang="es-ES" sz="3600" dirty="0" smtClean="0"/>
              <a:t/>
            </a:r>
            <a:br>
              <a:rPr lang="es-ES" sz="3600" dirty="0" smtClean="0"/>
            </a:br>
            <a:r>
              <a:rPr lang="es-ES" sz="3600" dirty="0"/>
              <a:t/>
            </a:r>
            <a:br>
              <a:rPr lang="es-ES" sz="3600" dirty="0"/>
            </a:br>
            <a:r>
              <a:rPr lang="es-ES" sz="3600" dirty="0" smtClean="0"/>
              <a:t/>
            </a:r>
            <a:br>
              <a:rPr lang="es-ES" sz="3600" dirty="0" smtClean="0"/>
            </a:br>
            <a:r>
              <a:rPr lang="es-ES" sz="3600" dirty="0"/>
              <a:t/>
            </a:r>
            <a:br>
              <a:rPr lang="es-ES" sz="3600" dirty="0"/>
            </a:br>
            <a:r>
              <a:rPr lang="es-ES" sz="3600" dirty="0" smtClean="0"/>
              <a:t>Es atribución exclusiva del TC, la valoración de los hechos y pruebas documentales en materia de contralor de la hacienda pública, correspondiendo en la instancia judicial reverse solo la validez y legitimidad del acto </a:t>
            </a:r>
            <a:endParaRPr lang="es-ES" sz="3600" dirty="0"/>
          </a:p>
        </p:txBody>
      </p:sp>
      <p:sp>
        <p:nvSpPr>
          <p:cNvPr id="3" name="2 Marcador de texto"/>
          <p:cNvSpPr>
            <a:spLocks noGrp="1"/>
          </p:cNvSpPr>
          <p:nvPr>
            <p:ph type="body" idx="1"/>
          </p:nvPr>
        </p:nvSpPr>
        <p:spPr>
          <a:xfrm>
            <a:off x="1154955" y="4635374"/>
            <a:ext cx="8825658" cy="1448555"/>
          </a:xfrm>
        </p:spPr>
        <p:txBody>
          <a:bodyPr/>
          <a:lstStyle/>
          <a:p>
            <a:r>
              <a:rPr lang="es-ES" dirty="0" smtClean="0"/>
              <a:t>	Fallo nº 11.226/2016 – Bordón, ángel cayo c/ honorable 	tribunal de cuentas s/sumario – STJ-FORMOSA</a:t>
            </a:r>
          </a:p>
          <a:p>
            <a:endParaRPr lang="es-E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4"/>
            <a:ext cx="9404723" cy="1103126"/>
          </a:xfrm>
        </p:spPr>
        <p:txBody>
          <a:bodyPr>
            <a:normAutofit fontScale="90000"/>
          </a:bodyPr>
          <a:lstStyle/>
          <a:p>
            <a:pPr algn="ctr"/>
            <a:r>
              <a:rPr lang="es-ES_tradnl" sz="4400" dirty="0"/>
              <a:t>PLAZO DE </a:t>
            </a:r>
            <a:r>
              <a:rPr lang="es-ES_tradnl" sz="4400" dirty="0" smtClean="0"/>
              <a:t>JUZGAMIENTO</a:t>
            </a:r>
            <a:br>
              <a:rPr lang="es-ES_tradnl" sz="4400" dirty="0" smtClean="0"/>
            </a:br>
            <a:r>
              <a:rPr lang="es-ES_tradnl" sz="4400" dirty="0" smtClean="0"/>
              <a:t> (ART. 23 LEY N° 1.216)</a:t>
            </a: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89915" y="3029804"/>
            <a:ext cx="8946541" cy="1569491"/>
          </a:xfrm>
        </p:spPr>
        <p:txBody>
          <a:bodyPr>
            <a:normAutofit/>
          </a:bodyPr>
          <a:lstStyle/>
          <a:p>
            <a:pPr>
              <a:buFont typeface="Wingdings" pitchFamily="2" charset="2"/>
              <a:buChar char="Ø"/>
            </a:pPr>
            <a:r>
              <a:rPr lang="es-ES_tradnl" dirty="0"/>
              <a:t>120 días Organismos centrales.</a:t>
            </a:r>
          </a:p>
          <a:p>
            <a:pPr>
              <a:buFont typeface="Wingdings" pitchFamily="2" charset="2"/>
              <a:buChar char="Ø"/>
            </a:pPr>
            <a:endParaRPr lang="es-AR" dirty="0"/>
          </a:p>
          <a:p>
            <a:pPr algn="just">
              <a:buFont typeface="Wingdings" pitchFamily="2" charset="2"/>
              <a:buChar char="Ø"/>
            </a:pPr>
            <a:r>
              <a:rPr lang="es-AR" dirty="0"/>
              <a:t>180 días Municipalidades y Comisiones de  Fomento</a:t>
            </a:r>
            <a:r>
              <a:rPr lang="es-AR" dirty="0" smtClean="0"/>
              <a:t>.</a:t>
            </a:r>
            <a:endParaRPr lang="es-AR" dirty="0"/>
          </a:p>
          <a:p>
            <a:pPr marL="0" indent="0" algn="just">
              <a:buNone/>
            </a:pPr>
            <a:endParaRPr lang="es-AR" dirty="0"/>
          </a:p>
        </p:txBody>
      </p:sp>
    </p:spTree>
    <p:extLst>
      <p:ext uri="{BB962C8B-B14F-4D97-AF65-F5344CB8AC3E}">
        <p14:creationId xmlns:p14="http://schemas.microsoft.com/office/powerpoint/2010/main" val="220377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3"/>
            <a:ext cx="9404723" cy="1730923"/>
          </a:xfrm>
        </p:spPr>
        <p:txBody>
          <a:bodyPr>
            <a:normAutofit fontScale="90000"/>
          </a:bodyPr>
          <a:lstStyle/>
          <a:p>
            <a:pPr marL="0" indent="0" algn="ctr"/>
            <a:r>
              <a:rPr lang="es-ES_tradnl" sz="4400" dirty="0"/>
              <a:t>EL JUZGAMIENTO DE LA CUENTA</a:t>
            </a:r>
            <a:br>
              <a:rPr lang="es-ES_tradnl" sz="4400" dirty="0"/>
            </a:br>
            <a:r>
              <a:rPr lang="es-ES_tradnl" sz="4400" dirty="0" smtClean="0"/>
              <a:t>(SEGÚN ACUERDO N° 34.450)</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graphicFrame>
        <p:nvGraphicFramePr>
          <p:cNvPr id="5" name="Diagrama 4"/>
          <p:cNvGraphicFramePr/>
          <p:nvPr>
            <p:extLst>
              <p:ext uri="{D42A27DB-BD31-4B8C-83A1-F6EECF244321}">
                <p14:modId xmlns:p14="http://schemas.microsoft.com/office/powerpoint/2010/main" val="3770566318"/>
              </p:ext>
            </p:extLst>
          </p:nvPr>
        </p:nvGraphicFramePr>
        <p:xfrm>
          <a:off x="179511" y="1772818"/>
          <a:ext cx="11885110" cy="376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52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859" y="152466"/>
            <a:ext cx="9404723" cy="1730923"/>
          </a:xfrm>
        </p:spPr>
        <p:txBody>
          <a:bodyPr>
            <a:normAutofit fontScale="90000"/>
          </a:bodyPr>
          <a:lstStyle/>
          <a:p>
            <a:pPr marL="0" indent="0" algn="ctr"/>
            <a:r>
              <a:rPr lang="es-ES_tradnl" sz="4400" dirty="0"/>
              <a:t>EL JUZGAMIENTO DE LA CUENTA</a:t>
            </a:r>
            <a:br>
              <a:rPr lang="es-ES_tradnl" sz="4400" dirty="0"/>
            </a:br>
            <a:r>
              <a:rPr lang="es-ES_tradnl" sz="4400" dirty="0" smtClean="0"/>
              <a:t>(SEGÚN ACUERDO N° 34.450)</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76267" y="1583140"/>
            <a:ext cx="8946541" cy="5158854"/>
          </a:xfrm>
        </p:spPr>
        <p:txBody>
          <a:bodyPr>
            <a:normAutofit fontScale="92500" lnSpcReduction="10000"/>
          </a:bodyPr>
          <a:lstStyle/>
          <a:p>
            <a:pPr algn="just">
              <a:lnSpc>
                <a:spcPct val="160000"/>
              </a:lnSpc>
              <a:buFont typeface="Wingdings" pitchFamily="2" charset="2"/>
              <a:buChar char="q"/>
            </a:pPr>
            <a:r>
              <a:rPr lang="es-AR" u="sng" dirty="0"/>
              <a:t>Recepción / Acto Administrativo válido:</a:t>
            </a:r>
            <a:r>
              <a:rPr lang="es-AR" dirty="0"/>
              <a:t> ingresada</a:t>
            </a:r>
            <a:r>
              <a:rPr lang="es-ES_tradnl" dirty="0"/>
              <a:t> la Cuenta al sector operativo competente, será merituada por el Juez de Trámite quien, mediante acto administrativo válido, la declarará como presentada o no.  </a:t>
            </a:r>
            <a:endParaRPr lang="es-ES_tradnl" dirty="0" smtClean="0"/>
          </a:p>
          <a:p>
            <a:pPr algn="just">
              <a:lnSpc>
                <a:spcPct val="160000"/>
              </a:lnSpc>
              <a:buFont typeface="Wingdings" pitchFamily="2" charset="2"/>
              <a:buChar char="q"/>
            </a:pPr>
            <a:r>
              <a:rPr lang="es-AR" u="sng" dirty="0" smtClean="0"/>
              <a:t>Plazo </a:t>
            </a:r>
            <a:r>
              <a:rPr lang="es-AR" u="sng" dirty="0"/>
              <a:t>1° Dictamen:</a:t>
            </a:r>
            <a:r>
              <a:rPr lang="es-ES_tradnl" dirty="0"/>
              <a:t> dentro de los veinticinco (25) días de recibida en el caso de cuentas provinciales y cincuenta (50) días en las cuentas comunales, según Acuerdo N° 34.450.</a:t>
            </a:r>
          </a:p>
          <a:p>
            <a:pPr marL="0" indent="0" algn="just">
              <a:lnSpc>
                <a:spcPct val="160000"/>
              </a:lnSpc>
              <a:buNone/>
            </a:pPr>
            <a:r>
              <a:rPr lang="es-ES_tradnl" dirty="0" smtClean="0"/>
              <a:t>Sin </a:t>
            </a:r>
            <a:r>
              <a:rPr lang="es-ES_tradnl" dirty="0"/>
              <a:t>perjuicio de lo dicho, es facultad del Juez de Trámite, </a:t>
            </a:r>
            <a:r>
              <a:rPr lang="es-ES_tradnl" i="1" dirty="0"/>
              <a:t>a modificar los plazos intermedios del procedimiento cuando razones fundadas así lo exijan, siempre que no se excedan los máximos previstos por la Ley N° 1.216.</a:t>
            </a:r>
            <a:r>
              <a:rPr lang="es-ES_tradnl" dirty="0"/>
              <a:t> (Art. 58</a:t>
            </a:r>
            <a:r>
              <a:rPr lang="es-ES_tradnl" dirty="0" smtClean="0"/>
              <a:t>).</a:t>
            </a:r>
            <a:endParaRPr lang="es-AR" dirty="0"/>
          </a:p>
        </p:txBody>
      </p:sp>
    </p:spTree>
    <p:extLst>
      <p:ext uri="{BB962C8B-B14F-4D97-AF65-F5344CB8AC3E}">
        <p14:creationId xmlns:p14="http://schemas.microsoft.com/office/powerpoint/2010/main" val="205063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3"/>
            <a:ext cx="9404723" cy="1730923"/>
          </a:xfrm>
        </p:spPr>
        <p:txBody>
          <a:bodyPr>
            <a:normAutofit fontScale="90000"/>
          </a:bodyPr>
          <a:lstStyle/>
          <a:p>
            <a:pPr marL="0" indent="0" algn="ctr"/>
            <a:r>
              <a:rPr lang="es-ES_tradnl" sz="4400" dirty="0"/>
              <a:t>EL JUZGAMIENTO DE LA CUENTA</a:t>
            </a:r>
            <a:br>
              <a:rPr lang="es-ES_tradnl" sz="4400" dirty="0"/>
            </a:br>
            <a:r>
              <a:rPr lang="es-ES_tradnl" sz="4400" dirty="0" smtClean="0"/>
              <a:t>(SEGÚN ACUERDO N° 34.450)</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76267" y="2101756"/>
            <a:ext cx="8946541" cy="3753134"/>
          </a:xfrm>
        </p:spPr>
        <p:txBody>
          <a:bodyPr>
            <a:normAutofit/>
          </a:bodyPr>
          <a:lstStyle/>
          <a:p>
            <a:pPr>
              <a:lnSpc>
                <a:spcPct val="150000"/>
              </a:lnSpc>
              <a:buFont typeface="Wingdings" pitchFamily="2" charset="2"/>
              <a:buChar char="Ø"/>
            </a:pPr>
            <a:r>
              <a:rPr lang="es-ES_tradnl" u="sng" dirty="0" smtClean="0"/>
              <a:t>1° DICTAMEN:</a:t>
            </a:r>
            <a:r>
              <a:rPr lang="es-ES_tradnl" dirty="0"/>
              <a:t> deberá contener:</a:t>
            </a:r>
          </a:p>
          <a:p>
            <a:pPr marL="723900" indent="-368300" algn="just">
              <a:lnSpc>
                <a:spcPct val="150000"/>
              </a:lnSpc>
              <a:buFont typeface="Wingdings" pitchFamily="2" charset="2"/>
              <a:buChar char="q"/>
            </a:pPr>
            <a:r>
              <a:rPr lang="es-ES_tradnl" dirty="0" smtClean="0"/>
              <a:t>Un </a:t>
            </a:r>
            <a:r>
              <a:rPr lang="es-ES_tradnl" dirty="0"/>
              <a:t>análisis técnico pormenorizado de las cuestiones involucradas en la cuenta, desde el punto de vista formal y el sustancial.</a:t>
            </a:r>
            <a:endParaRPr lang="es-AR" dirty="0"/>
          </a:p>
          <a:p>
            <a:pPr marL="723900" indent="-368300" algn="just">
              <a:lnSpc>
                <a:spcPct val="150000"/>
              </a:lnSpc>
              <a:buFont typeface="Wingdings" pitchFamily="2" charset="2"/>
              <a:buChar char="q"/>
            </a:pPr>
            <a:r>
              <a:rPr lang="es-ES_tradnl" dirty="0" smtClean="0"/>
              <a:t>Dejando </a:t>
            </a:r>
            <a:r>
              <a:rPr lang="es-ES_tradnl" dirty="0"/>
              <a:t>constancia de las acciones que puedan considerarse dañosas para el erario público, las que ameritan sanciones</a:t>
            </a:r>
            <a:r>
              <a:rPr lang="es-ES_tradnl" dirty="0" smtClean="0"/>
              <a:t>.</a:t>
            </a:r>
            <a:endParaRPr lang="es-AR" dirty="0"/>
          </a:p>
        </p:txBody>
      </p:sp>
    </p:spTree>
    <p:extLst>
      <p:ext uri="{BB962C8B-B14F-4D97-AF65-F5344CB8AC3E}">
        <p14:creationId xmlns:p14="http://schemas.microsoft.com/office/powerpoint/2010/main" val="409672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563" y="97875"/>
            <a:ext cx="9404723" cy="1730923"/>
          </a:xfrm>
        </p:spPr>
        <p:txBody>
          <a:bodyPr>
            <a:normAutofit fontScale="90000"/>
          </a:bodyPr>
          <a:lstStyle/>
          <a:p>
            <a:pPr marL="0" indent="0" algn="ctr"/>
            <a:r>
              <a:rPr lang="es-ES_tradnl" sz="4400" dirty="0"/>
              <a:t>EL JUZGAMIENTO DE LA CUENTA</a:t>
            </a:r>
            <a:br>
              <a:rPr lang="es-ES_tradnl" sz="4400" dirty="0"/>
            </a:br>
            <a:r>
              <a:rPr lang="es-ES_tradnl" sz="4400" dirty="0" smtClean="0"/>
              <a:t>(SEGÚN ACUERDO N° 34.450)</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76267" y="1473959"/>
            <a:ext cx="8946541" cy="5240740"/>
          </a:xfrm>
        </p:spPr>
        <p:txBody>
          <a:bodyPr>
            <a:normAutofit lnSpcReduction="10000"/>
          </a:bodyPr>
          <a:lstStyle/>
          <a:p>
            <a:pPr algn="just">
              <a:lnSpc>
                <a:spcPct val="150000"/>
              </a:lnSpc>
              <a:buFont typeface="Wingdings" pitchFamily="2" charset="2"/>
              <a:buChar char="Ø"/>
            </a:pPr>
            <a:r>
              <a:rPr lang="es-ES_tradnl" u="sng" dirty="0"/>
              <a:t>1° DICTAMEN:</a:t>
            </a:r>
            <a:r>
              <a:rPr lang="es-ES_tradnl" dirty="0"/>
              <a:t> </a:t>
            </a:r>
          </a:p>
          <a:p>
            <a:pPr marL="723900" indent="-368300" algn="just">
              <a:lnSpc>
                <a:spcPct val="150000"/>
              </a:lnSpc>
              <a:buFont typeface="Wingdings" pitchFamily="2" charset="2"/>
              <a:buChar char="q"/>
              <a:tabLst>
                <a:tab pos="723900" algn="l"/>
              </a:tabLst>
            </a:pPr>
            <a:r>
              <a:rPr lang="es-ES_tradnl" u="sng" dirty="0" smtClean="0"/>
              <a:t>CUENTA SIN OBJECIONES:</a:t>
            </a:r>
            <a:r>
              <a:rPr lang="es-ES_tradnl" dirty="0" smtClean="0"/>
              <a:t> en </a:t>
            </a:r>
            <a:r>
              <a:rPr lang="es-ES_tradnl" dirty="0"/>
              <a:t>el supuesto que el Fiscal aconseje la aprobación total de la cuenta, si el Juez de Trámite compartiere el criterio sustentado, convocará a Acuerdo y el Cuerpo procederá al tratamiento sin más trámite</a:t>
            </a:r>
            <a:r>
              <a:rPr lang="es-ES_tradnl" dirty="0" smtClean="0"/>
              <a:t>.</a:t>
            </a:r>
          </a:p>
          <a:p>
            <a:pPr marL="723900" indent="-368300" algn="just">
              <a:lnSpc>
                <a:spcPct val="150000"/>
              </a:lnSpc>
              <a:buFont typeface="Wingdings" pitchFamily="2" charset="2"/>
              <a:buChar char="q"/>
              <a:tabLst>
                <a:tab pos="723900" algn="l"/>
              </a:tabLst>
            </a:pPr>
            <a:r>
              <a:rPr lang="es-ES_tradnl" u="sng" dirty="0" smtClean="0"/>
              <a:t>CUENTA CON OBJECIONES:</a:t>
            </a:r>
            <a:r>
              <a:rPr lang="es-ES_tradnl" dirty="0" smtClean="0"/>
              <a:t> en </a:t>
            </a:r>
            <a:r>
              <a:rPr lang="es-ES_tradnl" dirty="0"/>
              <a:t>el supuesto que existieren reparos u objeciones, se correrá traslado al responsable por un término no mayor de quince (15) días, el que se podrá ampliar por un término no mayor de cinco (5) días.  </a:t>
            </a:r>
            <a:endParaRPr lang="es-ES_tradnl" dirty="0" smtClean="0"/>
          </a:p>
          <a:p>
            <a:pPr marL="723900" indent="-368300" algn="just">
              <a:lnSpc>
                <a:spcPct val="150000"/>
              </a:lnSpc>
              <a:buFont typeface="Wingdings" pitchFamily="2" charset="2"/>
              <a:buChar char="q"/>
              <a:tabLst>
                <a:tab pos="723900" algn="l"/>
              </a:tabLst>
            </a:pPr>
            <a:r>
              <a:rPr lang="es-ES_tradnl" u="sng" dirty="0" smtClean="0"/>
              <a:t>PERIODO DE PRUEBA:</a:t>
            </a:r>
            <a:r>
              <a:rPr lang="es-ES_tradnl" dirty="0" smtClean="0"/>
              <a:t> plazo </a:t>
            </a:r>
            <a:r>
              <a:rPr lang="es-ES_tradnl" dirty="0"/>
              <a:t>no menor a 10 días, ni mayor a 40 días</a:t>
            </a:r>
            <a:r>
              <a:rPr lang="es-ES_tradnl" dirty="0" smtClean="0"/>
              <a:t>.</a:t>
            </a:r>
            <a:endParaRPr lang="es-AR" dirty="0"/>
          </a:p>
        </p:txBody>
      </p:sp>
    </p:spTree>
    <p:extLst>
      <p:ext uri="{BB962C8B-B14F-4D97-AF65-F5344CB8AC3E}">
        <p14:creationId xmlns:p14="http://schemas.microsoft.com/office/powerpoint/2010/main" val="424040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563" y="302592"/>
            <a:ext cx="9404723" cy="1730923"/>
          </a:xfrm>
        </p:spPr>
        <p:txBody>
          <a:bodyPr>
            <a:normAutofit fontScale="90000"/>
          </a:bodyPr>
          <a:lstStyle/>
          <a:p>
            <a:pPr marL="0" indent="0" algn="ctr"/>
            <a:r>
              <a:rPr lang="es-ES_tradnl" sz="4400" dirty="0"/>
              <a:t>EL JUZGAMIENTO DE LA CUENTA</a:t>
            </a:r>
            <a:br>
              <a:rPr lang="es-ES_tradnl" sz="4400" dirty="0"/>
            </a:br>
            <a:r>
              <a:rPr lang="es-ES_tradnl" sz="4400" dirty="0" smtClean="0"/>
              <a:t>(SEGÚN ACUERDO N° 34.450)</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76267" y="2292824"/>
            <a:ext cx="8946541" cy="4326340"/>
          </a:xfrm>
        </p:spPr>
        <p:txBody>
          <a:bodyPr>
            <a:normAutofit/>
          </a:bodyPr>
          <a:lstStyle/>
          <a:p>
            <a:pPr algn="just">
              <a:lnSpc>
                <a:spcPct val="150000"/>
              </a:lnSpc>
              <a:buFont typeface="Wingdings" pitchFamily="2" charset="2"/>
              <a:buChar char="Ø"/>
            </a:pPr>
            <a:r>
              <a:rPr lang="es-ES_tradnl" u="sng" dirty="0" smtClean="0"/>
              <a:t>2° DICTAMEN:</a:t>
            </a:r>
            <a:r>
              <a:rPr lang="es-ES_tradnl" dirty="0" smtClean="0"/>
              <a:t> plazo </a:t>
            </a:r>
            <a:r>
              <a:rPr lang="es-ES_tradnl" dirty="0"/>
              <a:t>no menor a 10 días, ni mayor a 20 días</a:t>
            </a:r>
            <a:r>
              <a:rPr lang="es-ES_tradnl" dirty="0" smtClean="0"/>
              <a:t>.</a:t>
            </a:r>
            <a:endParaRPr lang="es-ES_tradnl" dirty="0"/>
          </a:p>
          <a:p>
            <a:pPr algn="just">
              <a:lnSpc>
                <a:spcPct val="150000"/>
              </a:lnSpc>
              <a:buFont typeface="Wingdings" pitchFamily="2" charset="2"/>
              <a:buChar char="Ø"/>
            </a:pPr>
            <a:r>
              <a:rPr lang="es-ES_tradnl" u="sng" dirty="0" smtClean="0"/>
              <a:t>INTERVENCIÓN DE SUPERVISORÍA:</a:t>
            </a:r>
            <a:r>
              <a:rPr lang="es-ES_tradnl" dirty="0" smtClean="0"/>
              <a:t> plazo </a:t>
            </a:r>
            <a:r>
              <a:rPr lang="es-ES_tradnl" dirty="0"/>
              <a:t>5 días. Opinión Fundada</a:t>
            </a:r>
            <a:r>
              <a:rPr lang="es-ES_tradnl" dirty="0" smtClean="0"/>
              <a:t>.</a:t>
            </a:r>
          </a:p>
          <a:p>
            <a:pPr algn="just">
              <a:lnSpc>
                <a:spcPct val="150000"/>
              </a:lnSpc>
              <a:buFont typeface="Wingdings" pitchFamily="2" charset="2"/>
              <a:buChar char="Ø"/>
            </a:pPr>
            <a:r>
              <a:rPr lang="es-ES_tradnl" u="sng" dirty="0" smtClean="0"/>
              <a:t>SERVICIO JURÍDICO PERMANENTE:</a:t>
            </a:r>
            <a:r>
              <a:rPr lang="es-ES_tradnl" dirty="0" smtClean="0"/>
              <a:t> obligatoriedad</a:t>
            </a:r>
            <a:r>
              <a:rPr lang="es-ES_tradnl" dirty="0"/>
              <a:t>. Excepción del Miembro abogado. Plazo no mayor a 20 días</a:t>
            </a:r>
            <a:r>
              <a:rPr lang="es-ES_tradnl" dirty="0" smtClean="0"/>
              <a:t>.</a:t>
            </a:r>
          </a:p>
          <a:p>
            <a:pPr algn="just">
              <a:lnSpc>
                <a:spcPct val="150000"/>
              </a:lnSpc>
              <a:buFont typeface="Wingdings" pitchFamily="2" charset="2"/>
              <a:buChar char="Ø"/>
            </a:pPr>
            <a:r>
              <a:rPr lang="es-ES_tradnl" u="sng" dirty="0" smtClean="0"/>
              <a:t>VOTO Y ACUERDO:</a:t>
            </a:r>
            <a:r>
              <a:rPr lang="es-ES_tradnl" dirty="0" smtClean="0"/>
              <a:t> Tribunal </a:t>
            </a:r>
            <a:r>
              <a:rPr lang="es-ES_tradnl" dirty="0"/>
              <a:t>de Cuentas pronunciará su resolución definitiva, absolutoria o </a:t>
            </a:r>
            <a:r>
              <a:rPr lang="es-ES_tradnl" dirty="0" smtClean="0"/>
              <a:t>condenatoria</a:t>
            </a:r>
            <a:r>
              <a:rPr lang="es-ES_tradnl" dirty="0"/>
              <a:t> </a:t>
            </a:r>
            <a:r>
              <a:rPr lang="es-ES_tradnl" dirty="0" smtClean="0"/>
              <a:t>y/o Partidas en Suspenso.</a:t>
            </a:r>
            <a:endParaRPr lang="es-AR" dirty="0"/>
          </a:p>
        </p:txBody>
      </p:sp>
    </p:spTree>
    <p:extLst>
      <p:ext uri="{BB962C8B-B14F-4D97-AF65-F5344CB8AC3E}">
        <p14:creationId xmlns:p14="http://schemas.microsoft.com/office/powerpoint/2010/main" val="29975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3"/>
            <a:ext cx="9404723" cy="1730923"/>
          </a:xfrm>
        </p:spPr>
        <p:txBody>
          <a:bodyPr>
            <a:normAutofit fontScale="90000"/>
          </a:bodyPr>
          <a:lstStyle/>
          <a:p>
            <a:pPr marL="0" indent="0" algn="ctr"/>
            <a:r>
              <a:rPr lang="es-ES_tradnl" sz="4400" dirty="0" smtClean="0"/>
              <a:t>CARGO FISCAL</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76267" y="2101756"/>
            <a:ext cx="8946541" cy="3753134"/>
          </a:xfrm>
        </p:spPr>
        <p:txBody>
          <a:bodyPr>
            <a:normAutofit/>
          </a:bodyPr>
          <a:lstStyle/>
          <a:p>
            <a:pPr>
              <a:buFont typeface="Wingdings" pitchFamily="2" charset="2"/>
              <a:buChar char="Ø"/>
            </a:pPr>
            <a:r>
              <a:rPr lang="es-ES_tradnl" dirty="0" smtClean="0"/>
              <a:t>RESOLUCIÓN CONDENATORIA</a:t>
            </a:r>
          </a:p>
          <a:p>
            <a:pPr marL="0" indent="0">
              <a:buNone/>
            </a:pPr>
            <a:endParaRPr lang="es-AR" dirty="0" smtClean="0"/>
          </a:p>
          <a:p>
            <a:pPr>
              <a:buFont typeface="Wingdings" pitchFamily="2" charset="2"/>
              <a:buChar char="Ø"/>
            </a:pPr>
            <a:r>
              <a:rPr lang="es-ES_tradnl" dirty="0" smtClean="0"/>
              <a:t>INTIMACIÓN AL DEPÓSITO</a:t>
            </a:r>
          </a:p>
          <a:p>
            <a:pPr marL="0" indent="0">
              <a:buNone/>
            </a:pPr>
            <a:endParaRPr lang="es-AR" dirty="0" smtClean="0"/>
          </a:p>
          <a:p>
            <a:pPr>
              <a:buFont typeface="Wingdings" pitchFamily="2" charset="2"/>
              <a:buChar char="Ø"/>
            </a:pPr>
            <a:r>
              <a:rPr lang="es-ES_tradnl" dirty="0" smtClean="0"/>
              <a:t>TRANSFERENCIA DEL DEPÓSITO</a:t>
            </a:r>
          </a:p>
          <a:p>
            <a:pPr marL="0" indent="0">
              <a:buNone/>
            </a:pPr>
            <a:endParaRPr lang="es-AR" dirty="0" smtClean="0"/>
          </a:p>
          <a:p>
            <a:pPr>
              <a:buFont typeface="Wingdings" pitchFamily="2" charset="2"/>
              <a:buChar char="Ø"/>
            </a:pPr>
            <a:r>
              <a:rPr lang="es-ES_tradnl" dirty="0" smtClean="0"/>
              <a:t>REMISIÓN DE COPIA LEGALIZADA A FISCALÍA</a:t>
            </a:r>
            <a:endParaRPr lang="es-AR" dirty="0"/>
          </a:p>
        </p:txBody>
      </p:sp>
    </p:spTree>
    <p:extLst>
      <p:ext uri="{BB962C8B-B14F-4D97-AF65-F5344CB8AC3E}">
        <p14:creationId xmlns:p14="http://schemas.microsoft.com/office/powerpoint/2010/main" val="263136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275296"/>
            <a:ext cx="9404723" cy="1730923"/>
          </a:xfrm>
        </p:spPr>
        <p:txBody>
          <a:bodyPr>
            <a:normAutofit fontScale="90000"/>
          </a:bodyPr>
          <a:lstStyle/>
          <a:p>
            <a:pPr marL="0" indent="0" algn="ctr"/>
            <a:r>
              <a:rPr lang="es-ES_tradnl" sz="4400" dirty="0" smtClean="0"/>
              <a:t>RECURSO DE REVISIÓN</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1348972" y="1228299"/>
            <a:ext cx="8946541" cy="5036023"/>
          </a:xfrm>
        </p:spPr>
        <p:txBody>
          <a:bodyPr>
            <a:normAutofit/>
          </a:bodyPr>
          <a:lstStyle/>
          <a:p>
            <a:pPr>
              <a:lnSpc>
                <a:spcPct val="150000"/>
              </a:lnSpc>
              <a:buFont typeface="Wingdings" pitchFamily="2" charset="2"/>
              <a:buChar char="Ø"/>
            </a:pPr>
            <a:r>
              <a:rPr lang="es-ES_tradnl" u="sng" dirty="0" smtClean="0"/>
              <a:t>PLAZO DE INTERPOSICIÓN: </a:t>
            </a:r>
            <a:r>
              <a:rPr lang="es-ES_tradnl" dirty="0" smtClean="0"/>
              <a:t>15 días</a:t>
            </a:r>
          </a:p>
          <a:p>
            <a:pPr>
              <a:lnSpc>
                <a:spcPct val="150000"/>
              </a:lnSpc>
              <a:buFont typeface="Wingdings" pitchFamily="2" charset="2"/>
              <a:buChar char="Ø"/>
            </a:pPr>
            <a:r>
              <a:rPr lang="es-ES_tradnl" u="sng" dirty="0" smtClean="0"/>
              <a:t>PROCEDENCIA. SUPUESTOS:</a:t>
            </a:r>
          </a:p>
          <a:p>
            <a:pPr marL="723900" indent="-368300" algn="just">
              <a:lnSpc>
                <a:spcPct val="150000"/>
              </a:lnSpc>
              <a:buFont typeface="Wingdings" pitchFamily="2" charset="2"/>
              <a:buChar char="q"/>
            </a:pPr>
            <a:r>
              <a:rPr lang="es-ES_tradnl" dirty="0" smtClean="0"/>
              <a:t>En </a:t>
            </a:r>
            <a:r>
              <a:rPr lang="es-ES_tradnl" dirty="0"/>
              <a:t>pruebas o documentos nuevos que hagan al descargo del obligado, justificando las partidas desechadas.</a:t>
            </a:r>
            <a:endParaRPr lang="es-AR" dirty="0"/>
          </a:p>
          <a:p>
            <a:pPr marL="723900" indent="-368300" algn="just">
              <a:lnSpc>
                <a:spcPct val="150000"/>
              </a:lnSpc>
              <a:buFont typeface="Wingdings" pitchFamily="2" charset="2"/>
              <a:buChar char="q"/>
            </a:pPr>
            <a:r>
              <a:rPr lang="es-ES_tradnl" dirty="0" smtClean="0"/>
              <a:t>En </a:t>
            </a:r>
            <a:r>
              <a:rPr lang="es-ES_tradnl" dirty="0"/>
              <a:t>la no consideración o errónea interpretación de documentos ya presentados por parte del Tribunal.</a:t>
            </a:r>
            <a:endParaRPr lang="es-AR" dirty="0"/>
          </a:p>
          <a:p>
            <a:pPr marL="723900" indent="-368300" algn="just">
              <a:lnSpc>
                <a:spcPct val="150000"/>
              </a:lnSpc>
              <a:buFont typeface="Wingdings" pitchFamily="2" charset="2"/>
              <a:buChar char="q"/>
            </a:pPr>
            <a:r>
              <a:rPr lang="es-ES_tradnl" dirty="0" smtClean="0"/>
              <a:t>En </a:t>
            </a:r>
            <a:r>
              <a:rPr lang="es-ES_tradnl" dirty="0"/>
              <a:t>errores de hecho o de derecho que lesionen la validez del fallo.</a:t>
            </a:r>
            <a:endParaRPr lang="es-AR" dirty="0"/>
          </a:p>
          <a:p>
            <a:pPr>
              <a:lnSpc>
                <a:spcPct val="150000"/>
              </a:lnSpc>
              <a:buFont typeface="Wingdings" pitchFamily="2" charset="2"/>
              <a:buChar char="Ø"/>
            </a:pPr>
            <a:r>
              <a:rPr lang="es-ES_tradnl" u="sng" dirty="0" smtClean="0"/>
              <a:t>INEXIGIBILIDAD DEL DEPÓSITO PREVIO</a:t>
            </a:r>
            <a:endParaRPr lang="es-AR" dirty="0"/>
          </a:p>
        </p:txBody>
      </p:sp>
    </p:spTree>
    <p:extLst>
      <p:ext uri="{BB962C8B-B14F-4D97-AF65-F5344CB8AC3E}">
        <p14:creationId xmlns:p14="http://schemas.microsoft.com/office/powerpoint/2010/main" val="190697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916" y="357183"/>
            <a:ext cx="9404723" cy="1730923"/>
          </a:xfrm>
        </p:spPr>
        <p:txBody>
          <a:bodyPr>
            <a:normAutofit fontScale="90000"/>
          </a:bodyPr>
          <a:lstStyle/>
          <a:p>
            <a:pPr marL="0" indent="0" algn="ctr"/>
            <a:r>
              <a:rPr lang="es-ES_tradnl" sz="4400" dirty="0" smtClean="0"/>
              <a:t>CÓMPUTO DE PLAZOS</a:t>
            </a:r>
            <a:br>
              <a:rPr lang="es-ES_tradnl" sz="4400" dirty="0" smtClean="0"/>
            </a:br>
            <a:r>
              <a:rPr lang="es-AR" sz="4400" dirty="0" smtClean="0"/>
              <a:t/>
            </a:r>
            <a:br>
              <a:rPr lang="es-AR" sz="4400" dirty="0" smtClean="0"/>
            </a:br>
            <a:r>
              <a:rPr lang="es-AR" sz="4000" dirty="0" smtClean="0"/>
              <a:t> </a:t>
            </a:r>
            <a:r>
              <a:rPr lang="es-AR" sz="4000" dirty="0"/>
              <a:t/>
            </a:r>
            <a:br>
              <a:rPr lang="es-AR" sz="4000" dirty="0"/>
            </a:br>
            <a:r>
              <a:rPr lang="es-ES_tradnl" sz="4000" cap="all" dirty="0"/>
              <a:t/>
            </a:r>
            <a:br>
              <a:rPr lang="es-ES_tradnl" sz="4000" cap="all" dirty="0"/>
            </a:br>
            <a:r>
              <a:rPr lang="es-ES_tradnl" sz="4000" dirty="0" smtClean="0"/>
              <a:t> </a:t>
            </a:r>
            <a:r>
              <a:rPr lang="es-AR" sz="4000" dirty="0" smtClean="0"/>
              <a:t/>
            </a:r>
            <a:br>
              <a:rPr lang="es-AR" sz="4000" dirty="0" smtClean="0"/>
            </a:br>
            <a:r>
              <a:rPr lang="es-ES_tradnl" sz="4000" dirty="0" smtClean="0"/>
              <a:t> </a:t>
            </a:r>
            <a:br>
              <a:rPr lang="es-ES_tradnl" sz="4000" dirty="0" smtClean="0"/>
            </a:br>
            <a:r>
              <a:rPr lang="es-ES_tradnl" sz="4000" dirty="0" smtClean="0"/>
              <a:t> </a:t>
            </a:r>
            <a:r>
              <a:rPr lang="es-ES_tradnl" sz="4000" dirty="0"/>
              <a:t/>
            </a:r>
            <a:br>
              <a:rPr lang="es-ES_tradnl" sz="4000" dirty="0"/>
            </a:br>
            <a:endParaRPr lang="es-ES" sz="4000" dirty="0"/>
          </a:p>
        </p:txBody>
      </p:sp>
      <p:sp>
        <p:nvSpPr>
          <p:cNvPr id="3" name="Marcador de contenido 2"/>
          <p:cNvSpPr>
            <a:spLocks noGrp="1"/>
          </p:cNvSpPr>
          <p:nvPr>
            <p:ph idx="1"/>
          </p:nvPr>
        </p:nvSpPr>
        <p:spPr>
          <a:xfrm>
            <a:off x="2727395" y="2101756"/>
            <a:ext cx="6853333" cy="2702256"/>
          </a:xfrm>
        </p:spPr>
        <p:txBody>
          <a:bodyPr>
            <a:normAutofit/>
          </a:bodyPr>
          <a:lstStyle/>
          <a:p>
            <a:pPr>
              <a:buFont typeface="Wingdings" pitchFamily="2" charset="2"/>
              <a:buChar char="Ø"/>
            </a:pPr>
            <a:r>
              <a:rPr lang="es-ES_tradnl" dirty="0" smtClean="0"/>
              <a:t>ARTÍCULO 44 LEY DE LA LEY N° 1.216</a:t>
            </a:r>
          </a:p>
          <a:p>
            <a:pPr>
              <a:buFont typeface="Wingdings" pitchFamily="2" charset="2"/>
              <a:buChar char="Ø"/>
            </a:pPr>
            <a:endParaRPr lang="es-ES_tradnl" dirty="0" smtClean="0"/>
          </a:p>
          <a:p>
            <a:pPr>
              <a:buFont typeface="Wingdings" pitchFamily="2" charset="2"/>
              <a:buChar char="Ø"/>
            </a:pPr>
            <a:r>
              <a:rPr lang="es-ES_tradnl" dirty="0" smtClean="0"/>
              <a:t>PLAZO CORRIDOS</a:t>
            </a:r>
          </a:p>
          <a:p>
            <a:pPr>
              <a:buFont typeface="Wingdings" pitchFamily="2" charset="2"/>
              <a:buChar char="Ø"/>
            </a:pPr>
            <a:endParaRPr lang="es-ES_tradnl" dirty="0" smtClean="0"/>
          </a:p>
          <a:p>
            <a:pPr>
              <a:buFont typeface="Wingdings" pitchFamily="2" charset="2"/>
              <a:buChar char="Ø"/>
            </a:pPr>
            <a:r>
              <a:rPr lang="es-ES_tradnl" dirty="0" smtClean="0"/>
              <a:t>EXCEPCIÓN DE LOS DÍAS HÁBILES</a:t>
            </a:r>
            <a:endParaRPr lang="es-AR" dirty="0"/>
          </a:p>
          <a:p>
            <a:pPr marL="0" indent="0">
              <a:buNone/>
            </a:pPr>
            <a:endParaRPr lang="es-AR" dirty="0"/>
          </a:p>
        </p:txBody>
      </p:sp>
    </p:spTree>
    <p:extLst>
      <p:ext uri="{BB962C8B-B14F-4D97-AF65-F5344CB8AC3E}">
        <p14:creationId xmlns:p14="http://schemas.microsoft.com/office/powerpoint/2010/main" val="184181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5700" y="1509713"/>
            <a:ext cx="8824913" cy="3584575"/>
          </a:xfrm>
        </p:spPr>
        <p:txBody>
          <a:bodyPr rtlCol="0">
            <a:noAutofit/>
          </a:bodyPr>
          <a:lstStyle/>
          <a:p>
            <a:pPr eaLnBrk="1" fontAlgn="auto" hangingPunct="1">
              <a:spcAft>
                <a:spcPts val="0"/>
              </a:spcAft>
              <a:defRPr/>
            </a:pPr>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5123"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379413"/>
            <a:ext cx="9331325"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46111" y="452718"/>
            <a:ext cx="9404723" cy="5712692"/>
          </a:xfrm>
        </p:spPr>
        <p:txBody>
          <a:bodyPr/>
          <a:lstStyle/>
          <a:p>
            <a:pPr algn="ctr"/>
            <a:r>
              <a:rPr lang="es-ES" sz="4400" dirty="0" smtClean="0"/>
              <a:t>EL CONTROL </a:t>
            </a:r>
            <a:r>
              <a:rPr lang="es-ES" sz="3200" dirty="0" smtClean="0"/>
              <a:t/>
            </a:r>
            <a:br>
              <a:rPr lang="es-ES" sz="3200" dirty="0" smtClean="0"/>
            </a:br>
            <a:r>
              <a:rPr lang="es-ES" sz="3200" dirty="0" smtClean="0"/>
              <a:t/>
            </a:r>
            <a:br>
              <a:rPr lang="es-ES" sz="3200" dirty="0" smtClean="0"/>
            </a:br>
            <a:r>
              <a:rPr lang="es-ES" sz="3200" dirty="0"/>
              <a:t/>
            </a:r>
            <a:br>
              <a:rPr lang="es-ES" sz="3200" dirty="0"/>
            </a:br>
            <a:r>
              <a:rPr lang="es-ES" sz="3200" dirty="0" smtClean="0">
                <a:solidFill>
                  <a:schemeClr val="tx1">
                    <a:lumMod val="95000"/>
                  </a:schemeClr>
                </a:solidFill>
              </a:rPr>
              <a:t>TIENE UNA FINALIDAD TECNICO-LEGAL QUE SE VINCULA A LA COMPROBACION SISTEMATICA DEL CUMPLIMIENTO DE LA LEGALIDAD DE ACTOS DE GESTION Y EL ADECUADO MANEJO DE FONDOS PUBLICOS </a:t>
            </a:r>
            <a:br>
              <a:rPr lang="es-ES" sz="3200" dirty="0" smtClean="0">
                <a:solidFill>
                  <a:schemeClr val="tx1">
                    <a:lumMod val="95000"/>
                  </a:schemeClr>
                </a:solidFill>
              </a:rPr>
            </a:br>
            <a:r>
              <a:rPr lang="es-ES" sz="3200" dirty="0" smtClean="0">
                <a:solidFill>
                  <a:schemeClr val="tx1">
                    <a:lumMod val="95000"/>
                  </a:schemeClr>
                </a:solidFill>
              </a:rPr>
              <a:t>(Villegas</a:t>
            </a:r>
            <a:r>
              <a:rPr lang="es-ES" dirty="0" smtClean="0">
                <a:solidFill>
                  <a:schemeClr val="tx1">
                    <a:lumMod val="95000"/>
                  </a:schemeClr>
                </a:solidFill>
              </a:rPr>
              <a:t>)</a:t>
            </a:r>
            <a:endParaRPr lang="es-ES" dirty="0">
              <a:solidFill>
                <a:schemeClr val="tx1">
                  <a:lumMod val="95000"/>
                </a:schemeClr>
              </a:solidFill>
            </a:endParaRPr>
          </a:p>
        </p:txBody>
      </p:sp>
      <p:sp>
        <p:nvSpPr>
          <p:cNvPr id="9" name="Flecha abajo 8"/>
          <p:cNvSpPr/>
          <p:nvPr/>
        </p:nvSpPr>
        <p:spPr>
          <a:xfrm>
            <a:off x="4961299" y="1222218"/>
            <a:ext cx="796705" cy="642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268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a:xfrm>
            <a:off x="935038" y="346075"/>
            <a:ext cx="9404350" cy="1258888"/>
          </a:xfrm>
        </p:spPr>
        <p:txBody>
          <a:bodyPr/>
          <a:lstStyle/>
          <a:p>
            <a:pPr algn="ctr" eaLnBrk="1" hangingPunct="1"/>
            <a:r>
              <a:rPr lang="es-ES" altLang="es-ES" sz="4000" smtClean="0"/>
              <a:t>CONTABILIDAD DE LA COMUNA</a:t>
            </a:r>
            <a:r>
              <a:rPr lang="es-ES" altLang="es-ES" sz="1600" smtClean="0"/>
              <a:t>  </a:t>
            </a:r>
            <a:endParaRPr lang="es-ES" altLang="es-ES" sz="4000" smtClean="0"/>
          </a:p>
        </p:txBody>
      </p:sp>
      <p:sp>
        <p:nvSpPr>
          <p:cNvPr id="5" name="Marcador de texto 4"/>
          <p:cNvSpPr>
            <a:spLocks noGrp="1"/>
          </p:cNvSpPr>
          <p:nvPr>
            <p:ph type="body" idx="1"/>
          </p:nvPr>
        </p:nvSpPr>
        <p:spPr>
          <a:xfrm>
            <a:off x="1263650" y="1522413"/>
            <a:ext cx="4395788" cy="576262"/>
          </a:xfrm>
        </p:spPr>
        <p:txBody>
          <a:bodyPr rtlCol="0"/>
          <a:lstStyle/>
          <a:p>
            <a:pPr eaLnBrk="1" fontAlgn="auto" hangingPunct="1">
              <a:spcAft>
                <a:spcPts val="0"/>
              </a:spcAft>
              <a:buClr>
                <a:schemeClr val="bg2">
                  <a:lumMod val="40000"/>
                  <a:lumOff val="60000"/>
                </a:schemeClr>
              </a:buClr>
              <a:buFont typeface="Wingdings 3" charset="2"/>
              <a:buNone/>
              <a:defRPr/>
            </a:pPr>
            <a:endParaRPr lang="es-ES" dirty="0" smtClean="0"/>
          </a:p>
          <a:p>
            <a:pPr eaLnBrk="1" fontAlgn="auto" hangingPunct="1">
              <a:spcAft>
                <a:spcPts val="0"/>
              </a:spcAft>
              <a:buClr>
                <a:schemeClr val="bg2">
                  <a:lumMod val="40000"/>
                  <a:lumOff val="60000"/>
                </a:schemeClr>
              </a:buClr>
              <a:buFont typeface="Wingdings 3" charset="2"/>
              <a:buNone/>
              <a:defRPr/>
            </a:pPr>
            <a:r>
              <a:rPr lang="es-ES" dirty="0" smtClean="0"/>
              <a:t>Debe organizarse </a:t>
            </a:r>
          </a:p>
        </p:txBody>
      </p:sp>
      <p:sp>
        <p:nvSpPr>
          <p:cNvPr id="6" name="Marcador de contenido 5"/>
          <p:cNvSpPr>
            <a:spLocks noGrp="1"/>
          </p:cNvSpPr>
          <p:nvPr>
            <p:ph sz="half" idx="2"/>
          </p:nvPr>
        </p:nvSpPr>
        <p:spPr>
          <a:xfrm>
            <a:off x="1266825" y="2990850"/>
            <a:ext cx="4616450" cy="2617788"/>
          </a:xfrm>
        </p:spPr>
        <p:txBody>
          <a:bodyPr rtlCol="0"/>
          <a:lstStyle/>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La misma  Ley N° 1.028</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Normas del Tribunal de Cuentas</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Normas  que  dicte el  Concejo Deliberante (</a:t>
            </a:r>
            <a:r>
              <a:rPr lang="es-ES" dirty="0" smtClean="0"/>
              <a:t>ajustado al art. 95 de la Ley 1028)</a:t>
            </a:r>
            <a:endParaRPr lang="es-ES" sz="2000" dirty="0" smtClean="0"/>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Supletoriamente  la  Ley de  Contabilidad de  la Provincia</a:t>
            </a:r>
          </a:p>
          <a:p>
            <a:pPr eaLnBrk="1" fontAlgn="auto" hangingPunct="1">
              <a:spcAft>
                <a:spcPts val="0"/>
              </a:spcAft>
              <a:buClr>
                <a:schemeClr val="bg2">
                  <a:lumMod val="40000"/>
                  <a:lumOff val="60000"/>
                </a:schemeClr>
              </a:buClr>
              <a:buFont typeface="Wingdings 3" charset="2"/>
              <a:buChar char=""/>
              <a:defRPr/>
            </a:pPr>
            <a:endParaRPr lang="es-ES" dirty="0" smtClean="0"/>
          </a:p>
          <a:p>
            <a:pPr marL="0" indent="0" eaLnBrk="1" fontAlgn="auto" hangingPunct="1">
              <a:spcAft>
                <a:spcPts val="0"/>
              </a:spcAft>
              <a:buClr>
                <a:schemeClr val="bg2">
                  <a:lumMod val="40000"/>
                  <a:lumOff val="60000"/>
                </a:schemeClr>
              </a:buClr>
              <a:buFont typeface="Wingdings 3" charset="2"/>
              <a:buNone/>
              <a:defRPr/>
            </a:pPr>
            <a:endParaRPr lang="es-ES" dirty="0"/>
          </a:p>
          <a:p>
            <a:pPr marL="0" indent="0" eaLnBrk="1" fontAlgn="auto" hangingPunct="1">
              <a:spcAft>
                <a:spcPts val="0"/>
              </a:spcAft>
              <a:buClr>
                <a:schemeClr val="bg2">
                  <a:lumMod val="40000"/>
                  <a:lumOff val="60000"/>
                </a:schemeClr>
              </a:buClr>
              <a:buFont typeface="Wingdings 3" charset="2"/>
              <a:buNone/>
              <a:defRPr/>
            </a:pPr>
            <a:endParaRPr lang="es-ES" dirty="0"/>
          </a:p>
        </p:txBody>
      </p:sp>
      <p:sp>
        <p:nvSpPr>
          <p:cNvPr id="7" name="Marcador de texto 6"/>
          <p:cNvSpPr>
            <a:spLocks noGrp="1"/>
          </p:cNvSpPr>
          <p:nvPr>
            <p:ph type="body" sz="quarter" idx="3"/>
          </p:nvPr>
        </p:nvSpPr>
        <p:spPr>
          <a:xfrm>
            <a:off x="6788150" y="3028950"/>
            <a:ext cx="4049713" cy="757238"/>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solidFill>
                  <a:schemeClr val="tx1"/>
                </a:solidFill>
              </a:rPr>
              <a:t>Debe arbitrar medios para:</a:t>
            </a:r>
          </a:p>
          <a:p>
            <a:pPr eaLnBrk="1" fontAlgn="auto" hangingPunct="1">
              <a:spcAft>
                <a:spcPts val="0"/>
              </a:spcAft>
              <a:buClr>
                <a:schemeClr val="bg2">
                  <a:lumMod val="40000"/>
                  <a:lumOff val="60000"/>
                </a:schemeClr>
              </a:buClr>
              <a:buFont typeface="Wingdings 3" charset="2"/>
              <a:buNone/>
              <a:defRPr/>
            </a:pPr>
            <a:r>
              <a:rPr lang="es-ES" sz="1800" dirty="0" smtClean="0">
                <a:solidFill>
                  <a:schemeClr val="tx1"/>
                </a:solidFill>
              </a:rPr>
              <a:t>(Ley Nº 1.028 – Art. 88)</a:t>
            </a:r>
          </a:p>
        </p:txBody>
      </p:sp>
      <p:sp>
        <p:nvSpPr>
          <p:cNvPr id="6150" name="Marcador de contenido 7"/>
          <p:cNvSpPr>
            <a:spLocks noGrp="1"/>
          </p:cNvSpPr>
          <p:nvPr>
            <p:ph sz="quarter" idx="4"/>
          </p:nvPr>
        </p:nvSpPr>
        <p:spPr>
          <a:xfrm>
            <a:off x="6815138" y="4117975"/>
            <a:ext cx="4022725" cy="1169988"/>
          </a:xfrm>
        </p:spPr>
        <p:txBody>
          <a:bodyPr/>
          <a:lstStyle/>
          <a:p>
            <a:pPr eaLnBrk="1" hangingPunct="1">
              <a:buSzPct val="100000"/>
              <a:buFont typeface="Wingdings" pitchFamily="2" charset="2"/>
              <a:buChar char="Ø"/>
            </a:pPr>
            <a:r>
              <a:rPr lang="es-ES" altLang="es-ES" smtClean="0"/>
              <a:t>Recaudación de los  Recursos</a:t>
            </a:r>
          </a:p>
          <a:p>
            <a:pPr eaLnBrk="1" hangingPunct="1">
              <a:buSzPct val="100000"/>
              <a:buFont typeface="Wingdings" pitchFamily="2" charset="2"/>
              <a:buChar char="Ø"/>
            </a:pPr>
            <a:r>
              <a:rPr lang="es-ES" altLang="es-ES" smtClean="0"/>
              <a:t>Ejecución de gastos</a:t>
            </a:r>
          </a:p>
        </p:txBody>
      </p:sp>
      <p:sp>
        <p:nvSpPr>
          <p:cNvPr id="6151" name="8 Rectángulo"/>
          <p:cNvSpPr>
            <a:spLocks noChangeArrowheads="1"/>
          </p:cNvSpPr>
          <p:nvPr/>
        </p:nvSpPr>
        <p:spPr bwMode="auto">
          <a:xfrm>
            <a:off x="1263650" y="2265363"/>
            <a:ext cx="6107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ES" altLang="es-ES" sz="2000">
                <a:latin typeface="Century Gothic" pitchFamily="34" charset="0"/>
              </a:rPr>
              <a:t>Con base  según  Ley N° 1.028 art. 86 inc. 18 en:</a:t>
            </a:r>
            <a:endParaRPr lang="es-AR" altLang="es-ES" sz="2000">
              <a:latin typeface="Century Gothic"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646113" y="106363"/>
            <a:ext cx="9404350" cy="960437"/>
          </a:xfrm>
        </p:spPr>
        <p:txBody>
          <a:bodyPr/>
          <a:lstStyle/>
          <a:p>
            <a:pPr algn="ctr" eaLnBrk="1" hangingPunct="1"/>
            <a:r>
              <a:rPr lang="es-ES" altLang="es-ES" sz="3600" smtClean="0"/>
              <a:t>RÉGIMEN CONTABLE</a:t>
            </a:r>
          </a:p>
        </p:txBody>
      </p:sp>
      <p:sp>
        <p:nvSpPr>
          <p:cNvPr id="5" name="Marcador de texto 4"/>
          <p:cNvSpPr>
            <a:spLocks noGrp="1"/>
          </p:cNvSpPr>
          <p:nvPr>
            <p:ph type="body" idx="1"/>
          </p:nvPr>
        </p:nvSpPr>
        <p:spPr>
          <a:xfrm>
            <a:off x="646113" y="973138"/>
            <a:ext cx="3787775" cy="457200"/>
          </a:xfrm>
        </p:spPr>
        <p:txBody>
          <a:bodyPr rtlCol="0"/>
          <a:lstStyle/>
          <a:p>
            <a:pPr eaLnBrk="1" fontAlgn="auto" hangingPunct="1">
              <a:spcAft>
                <a:spcPts val="0"/>
              </a:spcAft>
              <a:buClr>
                <a:schemeClr val="bg2">
                  <a:lumMod val="40000"/>
                  <a:lumOff val="60000"/>
                </a:schemeClr>
              </a:buClr>
              <a:buFont typeface="Wingdings 3" charset="2"/>
              <a:buNone/>
              <a:defRPr/>
            </a:pPr>
            <a:r>
              <a:rPr lang="es-ES" dirty="0" smtClean="0"/>
              <a:t>Periodicidad:</a:t>
            </a:r>
          </a:p>
        </p:txBody>
      </p:sp>
      <p:sp>
        <p:nvSpPr>
          <p:cNvPr id="9" name="8 Rectángulo"/>
          <p:cNvSpPr/>
          <p:nvPr/>
        </p:nvSpPr>
        <p:spPr>
          <a:xfrm>
            <a:off x="646113" y="1589088"/>
            <a:ext cx="3200400" cy="461962"/>
          </a:xfrm>
          <a:prstGeom prst="rect">
            <a:avLst/>
          </a:prstGeom>
        </p:spPr>
        <p:txBody>
          <a:bodyPr>
            <a:spAutoFit/>
          </a:bodyPr>
          <a:lstStyle/>
          <a:p>
            <a:pPr eaLnBrk="1" fontAlgn="auto" hangingPunct="1">
              <a:spcBef>
                <a:spcPts val="0"/>
              </a:spcBef>
              <a:spcAft>
                <a:spcPts val="0"/>
              </a:spcAft>
              <a:defRPr/>
            </a:pPr>
            <a:r>
              <a:rPr lang="es-ES" sz="2400" dirty="0">
                <a:solidFill>
                  <a:schemeClr val="bg2">
                    <a:lumMod val="40000"/>
                    <a:lumOff val="60000"/>
                  </a:schemeClr>
                </a:solidFill>
                <a:latin typeface="+mn-lt"/>
                <a:cs typeface="+mn-cs"/>
              </a:rPr>
              <a:t>Que se registra:</a:t>
            </a:r>
            <a:endParaRPr lang="es-AR" sz="2400" dirty="0">
              <a:solidFill>
                <a:schemeClr val="bg2">
                  <a:lumMod val="40000"/>
                  <a:lumOff val="60000"/>
                </a:schemeClr>
              </a:solidFill>
              <a:latin typeface="+mn-lt"/>
              <a:cs typeface="+mn-cs"/>
            </a:endParaRPr>
          </a:p>
        </p:txBody>
      </p:sp>
      <p:sp>
        <p:nvSpPr>
          <p:cNvPr id="10" name="Marcador de texto 4"/>
          <p:cNvSpPr txBox="1">
            <a:spLocks/>
          </p:cNvSpPr>
          <p:nvPr/>
        </p:nvSpPr>
        <p:spPr>
          <a:xfrm>
            <a:off x="2846388" y="939800"/>
            <a:ext cx="5835650" cy="452438"/>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latin typeface="+mj-lt"/>
                <a:ea typeface="+mj-ea"/>
                <a:cs typeface="+mj-cs"/>
              </a:rPr>
              <a:t>Anual  </a:t>
            </a:r>
            <a:r>
              <a:rPr lang="es-ES" dirty="0">
                <a:latin typeface="+mj-lt"/>
                <a:ea typeface="+mj-ea"/>
                <a:cs typeface="+mj-cs"/>
              </a:rPr>
              <a:t>(Ley N° 1.028 art. 120 y Ley 1180 art. 13)</a:t>
            </a:r>
          </a:p>
        </p:txBody>
      </p:sp>
      <p:sp>
        <p:nvSpPr>
          <p:cNvPr id="7174" name="10 Rectángulo"/>
          <p:cNvSpPr>
            <a:spLocks noChangeArrowheads="1"/>
          </p:cNvSpPr>
          <p:nvPr/>
        </p:nvSpPr>
        <p:spPr bwMode="auto">
          <a:xfrm>
            <a:off x="3176588" y="1579563"/>
            <a:ext cx="7024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s-ES" altLang="es-ES" sz="2000">
                <a:latin typeface="Century Gothic" pitchFamily="34" charset="0"/>
              </a:rPr>
              <a:t>TODOS los actos u operaciones  respaldados por  medio de documentos  (Ley  N° 1.028 art. 138)</a:t>
            </a:r>
            <a:endParaRPr lang="es-AR" altLang="es-ES" sz="2000">
              <a:latin typeface="Century Gothic" pitchFamily="34" charset="0"/>
            </a:endParaRPr>
          </a:p>
        </p:txBody>
      </p:sp>
      <p:sp>
        <p:nvSpPr>
          <p:cNvPr id="12" name="Marcador de texto 6"/>
          <p:cNvSpPr txBox="1">
            <a:spLocks/>
          </p:cNvSpPr>
          <p:nvPr/>
        </p:nvSpPr>
        <p:spPr bwMode="auto">
          <a:xfrm>
            <a:off x="3328988" y="2436813"/>
            <a:ext cx="4868862" cy="557212"/>
          </a:xfrm>
          <a:prstGeom prst="rect">
            <a:avLst/>
          </a:prstGeom>
          <a:noFill/>
          <a:ln>
            <a:noFill/>
          </a:ln>
          <a:extLst/>
        </p:spPr>
        <p:txBody>
          <a:bodyPr anchor="b"/>
          <a:lstStyle>
            <a:lvl1pPr marL="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2400" b="0" kern="1200">
                <a:solidFill>
                  <a:schemeClr val="bg2">
                    <a:lumMod val="40000"/>
                    <a:lumOff val="60000"/>
                  </a:schemeClr>
                </a:solidFill>
                <a:latin typeface="+mj-lt"/>
                <a:ea typeface="+mj-ea"/>
                <a:cs typeface="+mj-cs"/>
              </a:defRPr>
            </a:lvl1pPr>
            <a:lvl2pPr marL="4572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2000" b="1" kern="1200">
                <a:solidFill>
                  <a:schemeClr val="tx1"/>
                </a:solidFill>
                <a:latin typeface="+mj-lt"/>
                <a:ea typeface="+mj-ea"/>
                <a:cs typeface="+mj-cs"/>
              </a:defRPr>
            </a:lvl2pPr>
            <a:lvl3pPr marL="9144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1800" b="1" kern="1200">
                <a:solidFill>
                  <a:schemeClr val="tx1"/>
                </a:solidFill>
                <a:latin typeface="+mj-lt"/>
                <a:ea typeface="+mj-ea"/>
                <a:cs typeface="+mj-cs"/>
              </a:defRPr>
            </a:lvl3pPr>
            <a:lvl4pPr marL="13716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1600" b="1" kern="1200">
                <a:solidFill>
                  <a:schemeClr val="tx1"/>
                </a:solidFill>
                <a:latin typeface="+mj-lt"/>
                <a:ea typeface="+mj-ea"/>
                <a:cs typeface="+mj-cs"/>
              </a:defRPr>
            </a:lvl4pPr>
            <a:lvl5pPr marL="18288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1600" b="1"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algn="just" eaLnBrk="1" fontAlgn="auto" hangingPunct="1">
              <a:spcAft>
                <a:spcPts val="0"/>
              </a:spcAft>
              <a:buClr>
                <a:schemeClr val="bg2">
                  <a:lumMod val="40000"/>
                  <a:lumOff val="60000"/>
                </a:schemeClr>
              </a:buClr>
              <a:buFont typeface="Wingdings 3" charset="2"/>
              <a:buNone/>
              <a:defRPr/>
            </a:pPr>
            <a:r>
              <a:rPr lang="es-ES" sz="1800" dirty="0" smtClean="0">
                <a:solidFill>
                  <a:schemeClr val="tx1"/>
                </a:solidFill>
              </a:rPr>
              <a:t>Que permitan</a:t>
            </a:r>
            <a:endParaRPr lang="es-ES" sz="2000" dirty="0" smtClean="0">
              <a:solidFill>
                <a:schemeClr val="tx1"/>
              </a:solidFill>
            </a:endParaRPr>
          </a:p>
        </p:txBody>
      </p:sp>
      <p:sp>
        <p:nvSpPr>
          <p:cNvPr id="7176" name="Marcador de contenido 3"/>
          <p:cNvSpPr>
            <a:spLocks noGrp="1"/>
          </p:cNvSpPr>
          <p:nvPr>
            <p:ph sz="half" idx="2"/>
          </p:nvPr>
        </p:nvSpPr>
        <p:spPr>
          <a:xfrm>
            <a:off x="3897313" y="3235325"/>
            <a:ext cx="5211762" cy="2298700"/>
          </a:xfrm>
        </p:spPr>
        <p:txBody>
          <a:bodyPr/>
          <a:lstStyle/>
          <a:p>
            <a:pPr>
              <a:buFont typeface="Wingdings" pitchFamily="2" charset="2"/>
              <a:buChar char="Ø"/>
            </a:pPr>
            <a:r>
              <a:rPr lang="es-AR" altLang="es-ES" smtClean="0"/>
              <a:t>La confección de Cuentas</a:t>
            </a:r>
          </a:p>
          <a:p>
            <a:pPr>
              <a:buFont typeface="Wingdings" pitchFamily="2" charset="2"/>
              <a:buChar char="Ø"/>
            </a:pPr>
            <a:r>
              <a:rPr lang="es-AR" altLang="es-ES" smtClean="0"/>
              <a:t>Estados demostrativos</a:t>
            </a:r>
          </a:p>
          <a:p>
            <a:pPr>
              <a:buFont typeface="Wingdings" pitchFamily="2" charset="2"/>
              <a:buChar char="Ø"/>
            </a:pPr>
            <a:r>
              <a:rPr lang="es-AR" altLang="es-ES" smtClean="0"/>
              <a:t>Balances que hagan factible</a:t>
            </a:r>
          </a:p>
          <a:p>
            <a:pPr marL="723900" lvl="4" indent="-368300">
              <a:buFont typeface="Wingdings" pitchFamily="2" charset="2"/>
              <a:buChar char="ü"/>
            </a:pPr>
            <a:r>
              <a:rPr lang="es-AR" altLang="es-ES" sz="1800" smtClean="0"/>
              <a:t>La medición</a:t>
            </a:r>
          </a:p>
          <a:p>
            <a:pPr marL="723900" lvl="4" indent="-368300">
              <a:buFont typeface="Wingdings" pitchFamily="2" charset="2"/>
              <a:buChar char="ü"/>
            </a:pPr>
            <a:r>
              <a:rPr lang="es-AR" altLang="es-ES" sz="1800" smtClean="0"/>
              <a:t>El juzgamiento</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646113" y="106363"/>
            <a:ext cx="9404350" cy="960437"/>
          </a:xfrm>
        </p:spPr>
        <p:txBody>
          <a:bodyPr/>
          <a:lstStyle/>
          <a:p>
            <a:pPr algn="ctr" eaLnBrk="1" hangingPunct="1"/>
            <a:r>
              <a:rPr lang="es-ES" altLang="es-ES" sz="3600" smtClean="0"/>
              <a:t>RÉGIMEN CONTABLE</a:t>
            </a:r>
          </a:p>
        </p:txBody>
      </p:sp>
      <p:sp>
        <p:nvSpPr>
          <p:cNvPr id="6" name="Marcador de contenido 5"/>
          <p:cNvSpPr>
            <a:spLocks noGrp="1"/>
          </p:cNvSpPr>
          <p:nvPr>
            <p:ph sz="half" idx="2"/>
          </p:nvPr>
        </p:nvSpPr>
        <p:spPr>
          <a:xfrm>
            <a:off x="681038" y="2547938"/>
            <a:ext cx="4383087" cy="2586037"/>
          </a:xfrm>
        </p:spPr>
        <p:txBody>
          <a:bodyPr rtlCol="0">
            <a:normAutofit fontScale="92500"/>
          </a:bodyPr>
          <a:lstStyle/>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Financiero</a:t>
            </a:r>
          </a:p>
          <a:p>
            <a:pPr eaLnBrk="1" fontAlgn="auto" hangingPunct="1">
              <a:spcAft>
                <a:spcPts val="0"/>
              </a:spcAft>
              <a:buClr>
                <a:schemeClr val="bg2">
                  <a:lumMod val="40000"/>
                  <a:lumOff val="60000"/>
                </a:schemeClr>
              </a:buClr>
              <a:buFont typeface="Wingdings 3" charset="2"/>
              <a:buNone/>
              <a:defRPr/>
            </a:pPr>
            <a:r>
              <a:rPr lang="es-ES" sz="2000" dirty="0" smtClean="0"/>
              <a:t>          a) Presupuesto</a:t>
            </a:r>
          </a:p>
          <a:p>
            <a:pPr eaLnBrk="1" fontAlgn="auto" hangingPunct="1">
              <a:spcAft>
                <a:spcPts val="0"/>
              </a:spcAft>
              <a:buClr>
                <a:schemeClr val="bg2">
                  <a:lumMod val="40000"/>
                  <a:lumOff val="60000"/>
                </a:schemeClr>
              </a:buClr>
              <a:buFont typeface="Wingdings 3" charset="2"/>
              <a:buNone/>
              <a:defRPr/>
            </a:pPr>
            <a:r>
              <a:rPr lang="es-ES" sz="2000" dirty="0" smtClean="0"/>
              <a:t>          b) Fondos y Valores</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Patrimonial</a:t>
            </a:r>
          </a:p>
          <a:p>
            <a:pPr eaLnBrk="1" fontAlgn="auto" hangingPunct="1">
              <a:spcAft>
                <a:spcPts val="0"/>
              </a:spcAft>
              <a:buClr>
                <a:schemeClr val="bg2">
                  <a:lumMod val="40000"/>
                  <a:lumOff val="60000"/>
                </a:schemeClr>
              </a:buClr>
              <a:buFont typeface="Wingdings 3" charset="2"/>
              <a:buNone/>
              <a:defRPr/>
            </a:pPr>
            <a:r>
              <a:rPr lang="es-ES" sz="2000" dirty="0" smtClean="0"/>
              <a:t>          a) Bienes del estado comunal</a:t>
            </a:r>
          </a:p>
          <a:p>
            <a:pPr eaLnBrk="1" fontAlgn="auto" hangingPunct="1">
              <a:spcAft>
                <a:spcPts val="0"/>
              </a:spcAft>
              <a:buClr>
                <a:schemeClr val="bg2">
                  <a:lumMod val="40000"/>
                  <a:lumOff val="60000"/>
                </a:schemeClr>
              </a:buClr>
              <a:buFont typeface="Wingdings 3" charset="2"/>
              <a:buNone/>
              <a:defRPr/>
            </a:pPr>
            <a:r>
              <a:rPr lang="es-ES" sz="2000" dirty="0" smtClean="0"/>
              <a:t>          b) Deuda Pública</a:t>
            </a:r>
          </a:p>
          <a:p>
            <a:pPr marL="0" indent="0" eaLnBrk="1" fontAlgn="auto" hangingPunct="1">
              <a:spcAft>
                <a:spcPts val="0"/>
              </a:spcAft>
              <a:buClr>
                <a:schemeClr val="bg2">
                  <a:lumMod val="40000"/>
                  <a:lumOff val="60000"/>
                </a:schemeClr>
              </a:buClr>
              <a:buFont typeface="Wingdings 3" charset="2"/>
              <a:buNone/>
              <a:defRPr/>
            </a:pPr>
            <a:endParaRPr lang="es-ES" dirty="0"/>
          </a:p>
          <a:p>
            <a:pPr marL="0" indent="0" eaLnBrk="1" fontAlgn="auto" hangingPunct="1">
              <a:spcAft>
                <a:spcPts val="0"/>
              </a:spcAft>
              <a:buClr>
                <a:schemeClr val="bg2">
                  <a:lumMod val="40000"/>
                  <a:lumOff val="60000"/>
                </a:schemeClr>
              </a:buClr>
              <a:buFont typeface="Wingdings 3" charset="2"/>
              <a:buNone/>
              <a:defRPr/>
            </a:pPr>
            <a:endParaRPr lang="es-ES" dirty="0"/>
          </a:p>
        </p:txBody>
      </p:sp>
      <p:sp>
        <p:nvSpPr>
          <p:cNvPr id="7" name="Marcador de texto 6"/>
          <p:cNvSpPr>
            <a:spLocks noGrp="1"/>
          </p:cNvSpPr>
          <p:nvPr>
            <p:ph type="body" sz="quarter" idx="3"/>
          </p:nvPr>
        </p:nvSpPr>
        <p:spPr>
          <a:xfrm>
            <a:off x="788988" y="1427163"/>
            <a:ext cx="4167187" cy="758825"/>
          </a:xfrm>
        </p:spPr>
        <p:txBody>
          <a:bodyPr rtlCol="0"/>
          <a:lstStyle/>
          <a:p>
            <a:pPr eaLnBrk="1" fontAlgn="auto" hangingPunct="1">
              <a:spcAft>
                <a:spcPts val="0"/>
              </a:spcAft>
              <a:buClr>
                <a:schemeClr val="bg2">
                  <a:lumMod val="40000"/>
                  <a:lumOff val="60000"/>
                </a:schemeClr>
              </a:buClr>
              <a:buFont typeface="Wingdings 3" charset="2"/>
              <a:buNone/>
              <a:defRPr/>
            </a:pPr>
            <a:r>
              <a:rPr lang="es-ES" dirty="0" smtClean="0"/>
              <a:t>Sistemas de registro:</a:t>
            </a:r>
          </a:p>
          <a:p>
            <a:pPr eaLnBrk="1" fontAlgn="auto" hangingPunct="1">
              <a:spcAft>
                <a:spcPts val="0"/>
              </a:spcAft>
              <a:buClr>
                <a:schemeClr val="bg2">
                  <a:lumMod val="40000"/>
                  <a:lumOff val="60000"/>
                </a:schemeClr>
              </a:buClr>
              <a:buFont typeface="Wingdings 3" charset="2"/>
              <a:buNone/>
              <a:defRPr/>
            </a:pPr>
            <a:r>
              <a:rPr lang="es-ES" sz="2000" dirty="0" smtClean="0">
                <a:solidFill>
                  <a:schemeClr val="tx1"/>
                </a:solidFill>
              </a:rPr>
              <a:t>Ley Nº 1.028 – Art. 139</a:t>
            </a:r>
          </a:p>
        </p:txBody>
      </p:sp>
      <p:sp>
        <p:nvSpPr>
          <p:cNvPr id="11" name="Marcador de contenido 5"/>
          <p:cNvSpPr>
            <a:spLocks noGrp="1"/>
          </p:cNvSpPr>
          <p:nvPr>
            <p:ph sz="half" idx="2"/>
          </p:nvPr>
        </p:nvSpPr>
        <p:spPr>
          <a:xfrm>
            <a:off x="5721350" y="4006850"/>
            <a:ext cx="3740150" cy="1325563"/>
          </a:xfrm>
        </p:spPr>
        <p:txBody>
          <a:bodyPr rtlCol="0">
            <a:normAutofit fontScale="25000" lnSpcReduction="20000"/>
          </a:bodyPr>
          <a:lstStyle/>
          <a:p>
            <a:pPr eaLnBrk="1" fontAlgn="auto" hangingPunct="1">
              <a:spcAft>
                <a:spcPts val="0"/>
              </a:spcAft>
              <a:buClr>
                <a:schemeClr val="bg2">
                  <a:lumMod val="40000"/>
                  <a:lumOff val="60000"/>
                </a:schemeClr>
              </a:buClr>
              <a:buSzPct val="100000"/>
              <a:buFont typeface="Wingdings" panose="05000000000000000000" pitchFamily="2" charset="2"/>
              <a:buChar char="ü"/>
              <a:defRPr/>
            </a:pPr>
            <a:r>
              <a:rPr lang="es-ES" sz="7200" dirty="0" smtClean="0"/>
              <a:t>Sistema Presupuestario</a:t>
            </a:r>
          </a:p>
          <a:p>
            <a:pPr eaLnBrk="1" fontAlgn="auto" hangingPunct="1">
              <a:spcAft>
                <a:spcPts val="0"/>
              </a:spcAft>
              <a:buClr>
                <a:schemeClr val="bg2">
                  <a:lumMod val="40000"/>
                  <a:lumOff val="60000"/>
                </a:schemeClr>
              </a:buClr>
              <a:buSzPct val="100000"/>
              <a:buFont typeface="Wingdings" panose="05000000000000000000" pitchFamily="2" charset="2"/>
              <a:buChar char="ü"/>
              <a:defRPr/>
            </a:pPr>
            <a:r>
              <a:rPr lang="es-ES" sz="7200" dirty="0" smtClean="0"/>
              <a:t>Sistema de Crédito Público</a:t>
            </a:r>
          </a:p>
          <a:p>
            <a:pPr eaLnBrk="1" fontAlgn="auto" hangingPunct="1">
              <a:spcAft>
                <a:spcPts val="0"/>
              </a:spcAft>
              <a:buClr>
                <a:schemeClr val="bg2">
                  <a:lumMod val="40000"/>
                  <a:lumOff val="60000"/>
                </a:schemeClr>
              </a:buClr>
              <a:buSzPct val="100000"/>
              <a:buFont typeface="Wingdings" panose="05000000000000000000" pitchFamily="2" charset="2"/>
              <a:buChar char="ü"/>
              <a:defRPr/>
            </a:pPr>
            <a:r>
              <a:rPr lang="es-ES" sz="7200" dirty="0" smtClean="0"/>
              <a:t>Sistema de Tesorería</a:t>
            </a:r>
          </a:p>
          <a:p>
            <a:pPr eaLnBrk="1" fontAlgn="auto" hangingPunct="1">
              <a:spcAft>
                <a:spcPts val="0"/>
              </a:spcAft>
              <a:buClr>
                <a:schemeClr val="bg2">
                  <a:lumMod val="40000"/>
                  <a:lumOff val="60000"/>
                </a:schemeClr>
              </a:buClr>
              <a:buSzPct val="100000"/>
              <a:buFont typeface="Wingdings" panose="05000000000000000000" pitchFamily="2" charset="2"/>
              <a:buChar char="ü"/>
              <a:defRPr/>
            </a:pPr>
            <a:r>
              <a:rPr lang="es-ES" sz="7200" dirty="0" smtClean="0"/>
              <a:t>Sistema de Contabilidad</a:t>
            </a:r>
            <a:endParaRPr lang="es-ES" sz="8000" dirty="0" smtClean="0"/>
          </a:p>
          <a:p>
            <a:pPr eaLnBrk="1" fontAlgn="auto" hangingPunct="1">
              <a:spcAft>
                <a:spcPts val="0"/>
              </a:spcAft>
              <a:buClr>
                <a:schemeClr val="bg2">
                  <a:lumMod val="40000"/>
                  <a:lumOff val="60000"/>
                </a:schemeClr>
              </a:buClr>
              <a:buFont typeface="Wingdings 3" charset="2"/>
              <a:buChar char=""/>
              <a:defRPr/>
            </a:pPr>
            <a:endParaRPr lang="es-ES" sz="6400" dirty="0" smtClean="0">
              <a:solidFill>
                <a:schemeClr val="bg2">
                  <a:lumMod val="40000"/>
                  <a:lumOff val="60000"/>
                </a:schemeClr>
              </a:solidFill>
            </a:endParaRPr>
          </a:p>
          <a:p>
            <a:pPr eaLnBrk="1" fontAlgn="auto" hangingPunct="1">
              <a:spcAft>
                <a:spcPts val="0"/>
              </a:spcAft>
              <a:buClr>
                <a:schemeClr val="bg2">
                  <a:lumMod val="40000"/>
                  <a:lumOff val="60000"/>
                </a:schemeClr>
              </a:buClr>
              <a:buFont typeface="Wingdings 3" charset="2"/>
              <a:buNone/>
              <a:defRPr/>
            </a:pPr>
            <a:r>
              <a:rPr lang="es-ES" sz="4300" dirty="0" smtClean="0"/>
              <a:t>          </a:t>
            </a:r>
          </a:p>
          <a:p>
            <a:pPr eaLnBrk="1" fontAlgn="auto" hangingPunct="1">
              <a:spcAft>
                <a:spcPts val="0"/>
              </a:spcAft>
              <a:buClr>
                <a:schemeClr val="bg2">
                  <a:lumMod val="40000"/>
                  <a:lumOff val="60000"/>
                </a:schemeClr>
              </a:buClr>
              <a:buFont typeface="Wingdings 3" charset="2"/>
              <a:buNone/>
              <a:defRPr/>
            </a:pPr>
            <a:r>
              <a:rPr lang="es-ES" sz="4300" dirty="0" smtClean="0"/>
              <a:t>          </a:t>
            </a:r>
            <a:endParaRPr lang="es-ES" dirty="0"/>
          </a:p>
          <a:p>
            <a:pPr marL="0" indent="0" eaLnBrk="1" fontAlgn="auto" hangingPunct="1">
              <a:spcAft>
                <a:spcPts val="0"/>
              </a:spcAft>
              <a:buClr>
                <a:schemeClr val="bg2">
                  <a:lumMod val="40000"/>
                  <a:lumOff val="60000"/>
                </a:schemeClr>
              </a:buClr>
              <a:buFont typeface="Wingdings 3" charset="2"/>
              <a:buNone/>
              <a:defRPr/>
            </a:pPr>
            <a:endParaRPr lang="es-ES" dirty="0"/>
          </a:p>
        </p:txBody>
      </p:sp>
      <p:sp>
        <p:nvSpPr>
          <p:cNvPr id="12" name="Marcador de texto 6"/>
          <p:cNvSpPr txBox="1">
            <a:spLocks/>
          </p:cNvSpPr>
          <p:nvPr/>
        </p:nvSpPr>
        <p:spPr bwMode="auto">
          <a:xfrm>
            <a:off x="5043488" y="1778000"/>
            <a:ext cx="5095875" cy="1304925"/>
          </a:xfrm>
          <a:prstGeom prst="rect">
            <a:avLst/>
          </a:prstGeom>
          <a:noFill/>
          <a:ln>
            <a:noFill/>
          </a:ln>
          <a:extLst/>
        </p:spPr>
        <p:txBody>
          <a:bodyPr anchor="b"/>
          <a:lstStyle>
            <a:lvl1pPr marL="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2400" b="0" kern="1200">
                <a:solidFill>
                  <a:schemeClr val="bg2">
                    <a:lumMod val="40000"/>
                    <a:lumOff val="60000"/>
                  </a:schemeClr>
                </a:solidFill>
                <a:latin typeface="+mj-lt"/>
                <a:ea typeface="+mj-ea"/>
                <a:cs typeface="+mj-cs"/>
              </a:defRPr>
            </a:lvl1pPr>
            <a:lvl2pPr marL="4572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2000" b="1" kern="1200">
                <a:solidFill>
                  <a:schemeClr val="tx1"/>
                </a:solidFill>
                <a:latin typeface="+mj-lt"/>
                <a:ea typeface="+mj-ea"/>
                <a:cs typeface="+mj-cs"/>
              </a:defRPr>
            </a:lvl2pPr>
            <a:lvl3pPr marL="9144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1800" b="1" kern="1200">
                <a:solidFill>
                  <a:schemeClr val="tx1"/>
                </a:solidFill>
                <a:latin typeface="+mj-lt"/>
                <a:ea typeface="+mj-ea"/>
                <a:cs typeface="+mj-cs"/>
              </a:defRPr>
            </a:lvl3pPr>
            <a:lvl4pPr marL="13716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1600" b="1" kern="1200">
                <a:solidFill>
                  <a:schemeClr val="tx1"/>
                </a:solidFill>
                <a:latin typeface="+mj-lt"/>
                <a:ea typeface="+mj-ea"/>
                <a:cs typeface="+mj-cs"/>
              </a:defRPr>
            </a:lvl4pPr>
            <a:lvl5pPr marL="1828800" indent="0" algn="l" defTabSz="457200" rtl="0" eaLnBrk="0" fontAlgn="base" hangingPunct="0">
              <a:spcBef>
                <a:spcPts val="1000"/>
              </a:spcBef>
              <a:spcAft>
                <a:spcPct val="0"/>
              </a:spcAft>
              <a:buClr>
                <a:srgbClr val="919ACA"/>
              </a:buClr>
              <a:buSzPct val="80000"/>
              <a:buFont typeface="Wingdings 3" panose="05040102010807070707" pitchFamily="18" charset="2"/>
              <a:buNone/>
              <a:defRPr sz="1600" b="1"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algn="just" eaLnBrk="1" fontAlgn="auto" hangingPunct="1">
              <a:spcAft>
                <a:spcPts val="0"/>
              </a:spcAft>
              <a:buClr>
                <a:schemeClr val="bg2">
                  <a:lumMod val="40000"/>
                  <a:lumOff val="60000"/>
                </a:schemeClr>
              </a:buClr>
              <a:buFont typeface="Wingdings 3" charset="2"/>
              <a:buNone/>
              <a:defRPr/>
            </a:pPr>
            <a:r>
              <a:rPr lang="es-ES" sz="1800" dirty="0" smtClean="0">
                <a:solidFill>
                  <a:schemeClr val="tx1"/>
                </a:solidFill>
              </a:rPr>
              <a:t>Ley  1.180: Administración Financiera, Contrataciones y </a:t>
            </a:r>
            <a:r>
              <a:rPr lang="es-ES" sz="1800" dirty="0" err="1" smtClean="0">
                <a:solidFill>
                  <a:schemeClr val="tx1"/>
                </a:solidFill>
              </a:rPr>
              <a:t>Adm</a:t>
            </a:r>
            <a:r>
              <a:rPr lang="es-ES" sz="1800" dirty="0" smtClean="0">
                <a:solidFill>
                  <a:schemeClr val="tx1"/>
                </a:solidFill>
              </a:rPr>
              <a:t>. De Bienes y Sistemas de Control del Sector Público Provincial</a:t>
            </a:r>
            <a:r>
              <a:rPr lang="es-ES" sz="2000" dirty="0" smtClean="0">
                <a:solidFill>
                  <a:schemeClr val="tx1"/>
                </a:solidFill>
              </a:rPr>
              <a:t>)</a:t>
            </a:r>
          </a:p>
        </p:txBody>
      </p:sp>
      <p:sp>
        <p:nvSpPr>
          <p:cNvPr id="13" name="Marcador de contenido 5"/>
          <p:cNvSpPr>
            <a:spLocks noGrp="1"/>
          </p:cNvSpPr>
          <p:nvPr>
            <p:ph sz="half" idx="2"/>
          </p:nvPr>
        </p:nvSpPr>
        <p:spPr>
          <a:xfrm>
            <a:off x="5227638" y="3267075"/>
            <a:ext cx="4233862" cy="573088"/>
          </a:xfrm>
        </p:spPr>
        <p:txBody>
          <a:bodyPr rtlCol="0">
            <a:normAutofit fontScale="25000" lnSpcReduction="20000"/>
          </a:bodyPr>
          <a:lstStyle/>
          <a:p>
            <a:pPr eaLnBrk="1" fontAlgn="auto" hangingPunct="1">
              <a:spcAft>
                <a:spcPts val="0"/>
              </a:spcAft>
              <a:buClr>
                <a:schemeClr val="bg2">
                  <a:lumMod val="40000"/>
                  <a:lumOff val="60000"/>
                </a:schemeClr>
              </a:buClr>
              <a:buSzPct val="100000"/>
              <a:buFont typeface="Wingdings" pitchFamily="2" charset="2"/>
              <a:buChar char="Ø"/>
              <a:defRPr/>
            </a:pPr>
            <a:r>
              <a:rPr lang="es-ES" sz="7200" dirty="0" smtClean="0"/>
              <a:t>Administración Financiera se conforma (art. 6°)</a:t>
            </a:r>
            <a:endParaRPr lang="es-ES" sz="6400" dirty="0" smtClean="0">
              <a:solidFill>
                <a:schemeClr val="bg2">
                  <a:lumMod val="40000"/>
                  <a:lumOff val="60000"/>
                </a:schemeClr>
              </a:solidFill>
            </a:endParaRPr>
          </a:p>
          <a:p>
            <a:pPr eaLnBrk="1" fontAlgn="auto" hangingPunct="1">
              <a:spcAft>
                <a:spcPts val="0"/>
              </a:spcAft>
              <a:buClr>
                <a:schemeClr val="bg2">
                  <a:lumMod val="40000"/>
                  <a:lumOff val="60000"/>
                </a:schemeClr>
              </a:buClr>
              <a:buFont typeface="Wingdings 3" charset="2"/>
              <a:buNone/>
              <a:defRPr/>
            </a:pPr>
            <a:r>
              <a:rPr lang="es-ES" sz="4300" dirty="0" smtClean="0"/>
              <a:t>          </a:t>
            </a:r>
          </a:p>
          <a:p>
            <a:pPr eaLnBrk="1" fontAlgn="auto" hangingPunct="1">
              <a:spcAft>
                <a:spcPts val="0"/>
              </a:spcAft>
              <a:buClr>
                <a:schemeClr val="bg2">
                  <a:lumMod val="40000"/>
                  <a:lumOff val="60000"/>
                </a:schemeClr>
              </a:buClr>
              <a:buFont typeface="Wingdings 3" charset="2"/>
              <a:buNone/>
              <a:defRPr/>
            </a:pPr>
            <a:r>
              <a:rPr lang="es-ES" sz="4300" dirty="0" smtClean="0"/>
              <a:t>         </a:t>
            </a:r>
            <a:endParaRPr lang="es-ES" dirty="0"/>
          </a:p>
          <a:p>
            <a:pPr marL="0" indent="0" eaLnBrk="1" fontAlgn="auto" hangingPunct="1">
              <a:spcAft>
                <a:spcPts val="0"/>
              </a:spcAft>
              <a:buClr>
                <a:schemeClr val="bg2">
                  <a:lumMod val="40000"/>
                  <a:lumOff val="60000"/>
                </a:schemeClr>
              </a:buClr>
              <a:buFont typeface="Wingdings 3" charset="2"/>
              <a:buNone/>
              <a:defRPr/>
            </a:pPr>
            <a:endParaRPr lang="es-E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1595438" y="2089150"/>
            <a:ext cx="7762875" cy="2679700"/>
          </a:xfrm>
        </p:spPr>
        <p:txBody>
          <a:bodyPr rtlCol="0">
            <a:normAutofit fontScale="92500" lnSpcReduction="10000"/>
          </a:bodyPr>
          <a:lstStyle/>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Contabilidad Financiera</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Contabilidad Presupuestaria</a:t>
            </a:r>
          </a:p>
          <a:p>
            <a:pPr eaLnBrk="1" fontAlgn="auto" hangingPunct="1">
              <a:spcAft>
                <a:spcPts val="0"/>
              </a:spcAft>
              <a:buClr>
                <a:schemeClr val="bg2">
                  <a:lumMod val="40000"/>
                  <a:lumOff val="60000"/>
                </a:schemeClr>
              </a:buClr>
              <a:buFont typeface="Wingdings 3" charset="2"/>
              <a:buNone/>
              <a:defRPr/>
            </a:pPr>
            <a:r>
              <a:rPr lang="es-ES" sz="2000" dirty="0" smtClean="0"/>
              <a:t>          a) Cálculo de Recursos</a:t>
            </a:r>
          </a:p>
          <a:p>
            <a:pPr eaLnBrk="1" fontAlgn="auto" hangingPunct="1">
              <a:spcAft>
                <a:spcPts val="0"/>
              </a:spcAft>
              <a:buClr>
                <a:schemeClr val="bg2">
                  <a:lumMod val="40000"/>
                  <a:lumOff val="60000"/>
                </a:schemeClr>
              </a:buClr>
              <a:buFont typeface="Wingdings 3" charset="2"/>
              <a:buNone/>
              <a:defRPr/>
            </a:pPr>
            <a:r>
              <a:rPr lang="es-ES" sz="2000" dirty="0" smtClean="0"/>
              <a:t>          b) Presupuesto de Gastos</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Contabilidad Patrimonial</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Cuentas Especiales </a:t>
            </a:r>
            <a:r>
              <a:rPr lang="es-ES" dirty="0" smtClean="0"/>
              <a:t>(</a:t>
            </a:r>
            <a:r>
              <a:rPr lang="es-ES" dirty="0" err="1" smtClean="0"/>
              <a:t>rec.</a:t>
            </a:r>
            <a:r>
              <a:rPr lang="es-ES" dirty="0" smtClean="0"/>
              <a:t> No correspondientes a Rentas </a:t>
            </a:r>
            <a:r>
              <a:rPr lang="es-ES" dirty="0" err="1" smtClean="0"/>
              <a:t>Grales</a:t>
            </a:r>
            <a:r>
              <a:rPr lang="es-ES" dirty="0" smtClean="0"/>
              <a:t>.)</a:t>
            </a:r>
            <a:endParaRPr lang="es-ES" sz="2000" dirty="0" smtClean="0"/>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Cuentas de Terceros </a:t>
            </a:r>
            <a:r>
              <a:rPr lang="es-ES" sz="1700" dirty="0" smtClean="0"/>
              <a:t>(</a:t>
            </a:r>
            <a:r>
              <a:rPr lang="es-ES" sz="1700" dirty="0" err="1" smtClean="0"/>
              <a:t>Fdos</a:t>
            </a:r>
            <a:r>
              <a:rPr lang="es-ES" sz="1700" dirty="0" smtClean="0"/>
              <a:t>. Transitorios </a:t>
            </a:r>
            <a:r>
              <a:rPr lang="es-ES" sz="1700" dirty="0" err="1" smtClean="0"/>
              <a:t>corresp</a:t>
            </a:r>
            <a:r>
              <a:rPr lang="es-ES" sz="1700" dirty="0" smtClean="0"/>
              <a:t>. A otros </a:t>
            </a:r>
            <a:r>
              <a:rPr lang="es-ES" sz="1700" dirty="0" err="1" smtClean="0"/>
              <a:t>org</a:t>
            </a:r>
            <a:r>
              <a:rPr lang="es-ES" sz="1700" dirty="0" smtClean="0"/>
              <a:t>.)</a:t>
            </a:r>
          </a:p>
          <a:p>
            <a:pPr marL="0" indent="0" eaLnBrk="1" fontAlgn="auto" hangingPunct="1">
              <a:spcAft>
                <a:spcPts val="0"/>
              </a:spcAft>
              <a:buClr>
                <a:schemeClr val="bg2">
                  <a:lumMod val="40000"/>
                  <a:lumOff val="60000"/>
                </a:schemeClr>
              </a:buClr>
              <a:buFont typeface="Wingdings 3" charset="2"/>
              <a:buNone/>
              <a:defRPr/>
            </a:pPr>
            <a:endParaRPr lang="es-ES" sz="1700" dirty="0"/>
          </a:p>
        </p:txBody>
      </p:sp>
      <p:sp>
        <p:nvSpPr>
          <p:cNvPr id="7" name="Marcador de texto 6"/>
          <p:cNvSpPr>
            <a:spLocks noGrp="1"/>
          </p:cNvSpPr>
          <p:nvPr>
            <p:ph type="body" sz="quarter" idx="3"/>
          </p:nvPr>
        </p:nvSpPr>
        <p:spPr>
          <a:xfrm>
            <a:off x="2012950" y="676275"/>
            <a:ext cx="6584950" cy="1295400"/>
          </a:xfrm>
        </p:spPr>
        <p:txBody>
          <a:bodyPr rtlCol="0"/>
          <a:lstStyle/>
          <a:p>
            <a:pPr eaLnBrk="1" fontAlgn="auto" hangingPunct="1">
              <a:spcAft>
                <a:spcPts val="0"/>
              </a:spcAft>
              <a:buClr>
                <a:schemeClr val="bg2">
                  <a:lumMod val="40000"/>
                  <a:lumOff val="60000"/>
                </a:schemeClr>
              </a:buClr>
              <a:buFont typeface="Wingdings 3" charset="2"/>
              <a:buNone/>
              <a:defRPr/>
            </a:pPr>
            <a:r>
              <a:rPr lang="es-ES" dirty="0" smtClean="0"/>
              <a:t>Sistema Contable según Acuerdo 25.000:</a:t>
            </a:r>
          </a:p>
          <a:p>
            <a:pPr eaLnBrk="1" fontAlgn="auto" hangingPunct="1">
              <a:spcAft>
                <a:spcPts val="0"/>
              </a:spcAft>
              <a:buClr>
                <a:schemeClr val="bg2">
                  <a:lumMod val="40000"/>
                  <a:lumOff val="60000"/>
                </a:schemeClr>
              </a:buClr>
              <a:buFont typeface="Wingdings 3" charset="2"/>
              <a:buNone/>
              <a:defRPr/>
            </a:pPr>
            <a:endParaRPr lang="es-ES" sz="2000" dirty="0" smtClean="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842963" y="215900"/>
            <a:ext cx="9185275" cy="1093788"/>
          </a:xfrm>
        </p:spPr>
        <p:txBody>
          <a:bodyPr/>
          <a:lstStyle/>
          <a:p>
            <a:pPr algn="ctr" eaLnBrk="1" hangingPunct="1"/>
            <a:r>
              <a:rPr lang="es-ES" altLang="es-ES" sz="3000" smtClean="0"/>
              <a:t>PRINCIPIO GENERAL </a:t>
            </a:r>
            <a:br>
              <a:rPr lang="es-ES" altLang="es-ES" sz="3000" smtClean="0"/>
            </a:br>
            <a:r>
              <a:rPr lang="es-ES" altLang="es-ES" sz="2400" smtClean="0"/>
              <a:t>PARA EJECUCIÓN DEL PRESUPUESTO </a:t>
            </a:r>
          </a:p>
        </p:txBody>
      </p:sp>
      <p:sp>
        <p:nvSpPr>
          <p:cNvPr id="5" name="Marcador de texto 4"/>
          <p:cNvSpPr>
            <a:spLocks noGrp="1"/>
          </p:cNvSpPr>
          <p:nvPr>
            <p:ph type="body" idx="1"/>
          </p:nvPr>
        </p:nvSpPr>
        <p:spPr>
          <a:xfrm>
            <a:off x="1069975" y="1792288"/>
            <a:ext cx="8180388" cy="469900"/>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t>RESPALDO DOCUMENTAL:</a:t>
            </a:r>
          </a:p>
          <a:p>
            <a:pPr eaLnBrk="1" fontAlgn="auto" hangingPunct="1">
              <a:spcAft>
                <a:spcPts val="0"/>
              </a:spcAft>
              <a:buClr>
                <a:schemeClr val="bg2">
                  <a:lumMod val="40000"/>
                  <a:lumOff val="60000"/>
                </a:schemeClr>
              </a:buClr>
              <a:defRPr/>
            </a:pPr>
            <a:r>
              <a:rPr lang="es-ES" sz="2000" dirty="0" smtClean="0">
                <a:solidFill>
                  <a:schemeClr val="tx1"/>
                </a:solidFill>
              </a:rPr>
              <a:t>(Acuerdo 34.450 </a:t>
            </a:r>
            <a:r>
              <a:rPr lang="es-ES" sz="2000" dirty="0">
                <a:solidFill>
                  <a:schemeClr val="tx1"/>
                </a:solidFill>
              </a:rPr>
              <a:t>Art. </a:t>
            </a:r>
            <a:r>
              <a:rPr lang="es-ES" sz="2000" dirty="0" smtClean="0">
                <a:solidFill>
                  <a:schemeClr val="tx1"/>
                </a:solidFill>
              </a:rPr>
              <a:t>24-25)</a:t>
            </a:r>
          </a:p>
        </p:txBody>
      </p:sp>
      <p:sp>
        <p:nvSpPr>
          <p:cNvPr id="6" name="Marcador de contenido 5"/>
          <p:cNvSpPr>
            <a:spLocks noGrp="1"/>
          </p:cNvSpPr>
          <p:nvPr>
            <p:ph sz="half" idx="2"/>
          </p:nvPr>
        </p:nvSpPr>
        <p:spPr>
          <a:xfrm>
            <a:off x="635000" y="2562225"/>
            <a:ext cx="9850438" cy="3197225"/>
          </a:xfrm>
        </p:spPr>
        <p:txBody>
          <a:bodyPr rtlCol="0"/>
          <a:lstStyle/>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Todo ingreso y/o erogación debe estar respaldado por la documentación idónea que acredite:</a:t>
            </a:r>
          </a:p>
          <a:p>
            <a:pPr lvl="1" eaLnBrk="1" fontAlgn="auto" hangingPunct="1">
              <a:spcAft>
                <a:spcPts val="0"/>
              </a:spcAft>
              <a:buClr>
                <a:schemeClr val="bg2">
                  <a:lumMod val="40000"/>
                  <a:lumOff val="60000"/>
                </a:schemeClr>
              </a:buClr>
              <a:buSzPct val="100000"/>
              <a:buFont typeface="Wingdings" pitchFamily="2" charset="2"/>
              <a:buChar char="q"/>
              <a:defRPr/>
            </a:pPr>
            <a:r>
              <a:rPr lang="es-ES" dirty="0" smtClean="0"/>
              <a:t>El correcto manejo de la cosa pública</a:t>
            </a:r>
          </a:p>
          <a:p>
            <a:pPr lvl="1" eaLnBrk="1" fontAlgn="auto" hangingPunct="1">
              <a:spcAft>
                <a:spcPts val="0"/>
              </a:spcAft>
              <a:buClr>
                <a:schemeClr val="bg2">
                  <a:lumMod val="40000"/>
                  <a:lumOff val="60000"/>
                </a:schemeClr>
              </a:buClr>
              <a:buSzPct val="100000"/>
              <a:buFont typeface="Wingdings" pitchFamily="2" charset="2"/>
              <a:buChar char="q"/>
              <a:defRPr/>
            </a:pPr>
            <a:r>
              <a:rPr lang="es-ES" dirty="0" smtClean="0"/>
              <a:t>La corrección del trámite instaurado</a:t>
            </a:r>
          </a:p>
          <a:p>
            <a:pPr lvl="1" eaLnBrk="1" fontAlgn="auto" hangingPunct="1">
              <a:spcAft>
                <a:spcPts val="0"/>
              </a:spcAft>
              <a:buClr>
                <a:schemeClr val="bg2">
                  <a:lumMod val="40000"/>
                  <a:lumOff val="60000"/>
                </a:schemeClr>
              </a:buClr>
              <a:buSzPct val="100000"/>
              <a:buFont typeface="Wingdings" pitchFamily="2" charset="2"/>
              <a:buChar char="q"/>
              <a:defRPr/>
            </a:pPr>
            <a:r>
              <a:rPr lang="es-ES" dirty="0" smtClean="0"/>
              <a:t>Los actos administrativos que la sustenten legal y jurídicamente</a:t>
            </a:r>
          </a:p>
          <a:p>
            <a:pPr eaLnBrk="1" fontAlgn="auto" hangingPunct="1">
              <a:spcAft>
                <a:spcPts val="0"/>
              </a:spcAft>
              <a:buClr>
                <a:schemeClr val="bg2">
                  <a:lumMod val="40000"/>
                  <a:lumOff val="60000"/>
                </a:schemeClr>
              </a:buClr>
              <a:buSzPct val="100000"/>
              <a:buFont typeface="Wingdings" panose="05000000000000000000" pitchFamily="2" charset="2"/>
              <a:buChar char="Ø"/>
              <a:defRPr/>
            </a:pPr>
            <a:r>
              <a:rPr lang="es-ES" dirty="0" smtClean="0"/>
              <a:t>Debiendo reflejarse en el correspondiente asiento contable</a:t>
            </a:r>
          </a:p>
          <a:p>
            <a:pPr algn="just" eaLnBrk="1" fontAlgn="auto" hangingPunct="1">
              <a:spcAft>
                <a:spcPts val="0"/>
              </a:spcAft>
              <a:buClr>
                <a:schemeClr val="bg2">
                  <a:lumMod val="40000"/>
                  <a:lumOff val="60000"/>
                </a:schemeClr>
              </a:buClr>
              <a:buSzPct val="100000"/>
              <a:buFont typeface="Wingdings" panose="05000000000000000000" pitchFamily="2" charset="2"/>
              <a:buChar char="Ø"/>
              <a:defRPr/>
            </a:pPr>
            <a:r>
              <a:rPr lang="es-ES" dirty="0" smtClean="0"/>
              <a:t>La documentación </a:t>
            </a:r>
            <a:r>
              <a:rPr lang="es-ES" dirty="0" err="1" smtClean="0"/>
              <a:t>respaldatoria</a:t>
            </a:r>
            <a:r>
              <a:rPr lang="es-ES" dirty="0" smtClean="0"/>
              <a:t> debe ser presentada en original y dar cumplimiento a lo normado por los cánones establecidos por los organismos de aplicación</a:t>
            </a:r>
          </a:p>
        </p:txBody>
      </p:sp>
      <p:sp>
        <p:nvSpPr>
          <p:cNvPr id="11" name="10 Flecha derecha"/>
          <p:cNvSpPr/>
          <p:nvPr/>
        </p:nvSpPr>
        <p:spPr>
          <a:xfrm rot="5400000">
            <a:off x="5195094" y="1134269"/>
            <a:ext cx="48260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1006475" y="215900"/>
            <a:ext cx="9021763" cy="709613"/>
          </a:xfrm>
        </p:spPr>
        <p:txBody>
          <a:bodyPr/>
          <a:lstStyle/>
          <a:p>
            <a:pPr algn="ctr" eaLnBrk="1" hangingPunct="1"/>
            <a:r>
              <a:rPr lang="es-ES" altLang="es-ES" sz="3000" smtClean="0"/>
              <a:t>EJECUCIÓN DEL PRESUPUESTO DE GASTO</a:t>
            </a:r>
          </a:p>
        </p:txBody>
      </p:sp>
      <p:sp>
        <p:nvSpPr>
          <p:cNvPr id="5" name="Marcador de texto 4"/>
          <p:cNvSpPr>
            <a:spLocks noGrp="1"/>
          </p:cNvSpPr>
          <p:nvPr>
            <p:ph type="body" idx="1"/>
          </p:nvPr>
        </p:nvSpPr>
        <p:spPr>
          <a:xfrm>
            <a:off x="1152525" y="1992313"/>
            <a:ext cx="4475163" cy="796925"/>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t>OBJETIVOS a tener en cuenta:</a:t>
            </a:r>
          </a:p>
          <a:p>
            <a:pPr eaLnBrk="1" fontAlgn="auto" hangingPunct="1">
              <a:spcAft>
                <a:spcPts val="0"/>
              </a:spcAft>
              <a:buClr>
                <a:schemeClr val="bg2">
                  <a:lumMod val="40000"/>
                  <a:lumOff val="60000"/>
                </a:schemeClr>
              </a:buClr>
              <a:buFont typeface="Wingdings 3" charset="2"/>
              <a:buNone/>
              <a:defRPr/>
            </a:pPr>
            <a:r>
              <a:rPr lang="es-ES" sz="2000" dirty="0" smtClean="0">
                <a:solidFill>
                  <a:schemeClr val="tx1"/>
                </a:solidFill>
              </a:rPr>
              <a:t>(Ley N° 1.180 art. 91)</a:t>
            </a:r>
          </a:p>
        </p:txBody>
      </p:sp>
      <p:sp>
        <p:nvSpPr>
          <p:cNvPr id="6" name="Marcador de contenido 5"/>
          <p:cNvSpPr>
            <a:spLocks noGrp="1"/>
          </p:cNvSpPr>
          <p:nvPr>
            <p:ph sz="half" idx="2"/>
          </p:nvPr>
        </p:nvSpPr>
        <p:spPr>
          <a:xfrm>
            <a:off x="1181100" y="2803525"/>
            <a:ext cx="9928225" cy="3643313"/>
          </a:xfrm>
        </p:spPr>
        <p:txBody>
          <a:bodyPr rtlCol="0"/>
          <a:lstStyle/>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Razonabilidad del  Proyecto para cumplir con el interés público </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Publicidad y transparencia en todo proceso</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Asegurar  la concurrencia  y competencia entre Proveedores o contratistas</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Eficiencia, eficacia y economicidad  en el proceso </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Responsabilidad de los agentes y funcionarios </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Decidirse por la oferta más conveniente</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Flexibilidad en los procedimientos</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Igualdad entre  los  oferentes</a:t>
            </a:r>
            <a:endParaRPr lang="es-ES" dirty="0"/>
          </a:p>
        </p:txBody>
      </p:sp>
      <p:sp>
        <p:nvSpPr>
          <p:cNvPr id="11" name="10 Flecha derecha"/>
          <p:cNvSpPr/>
          <p:nvPr/>
        </p:nvSpPr>
        <p:spPr>
          <a:xfrm rot="5400000">
            <a:off x="5276057" y="735806"/>
            <a:ext cx="482600" cy="550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2" name="Título 1"/>
          <p:cNvSpPr txBox="1">
            <a:spLocks/>
          </p:cNvSpPr>
          <p:nvPr/>
        </p:nvSpPr>
        <p:spPr>
          <a:xfrm>
            <a:off x="2981325" y="1309688"/>
            <a:ext cx="5073650" cy="665162"/>
          </a:xfrm>
          <a:prstGeom prst="rect">
            <a:avLst/>
          </a:prstGeom>
        </p:spPr>
        <p:txBody>
          <a:bodyPr/>
          <a:lstStyle/>
          <a:p>
            <a:pPr algn="ctr" eaLnBrk="1" fontAlgn="auto" hangingPunct="1">
              <a:spcAft>
                <a:spcPts val="0"/>
              </a:spcAft>
              <a:defRPr/>
            </a:pPr>
            <a:r>
              <a:rPr lang="es-ES" sz="3000" dirty="0">
                <a:solidFill>
                  <a:schemeClr val="tx2"/>
                </a:solidFill>
                <a:latin typeface="+mj-lt"/>
                <a:ea typeface="+mj-ea"/>
                <a:cs typeface="+mj-cs"/>
              </a:rPr>
              <a:t>CONTRATACIONES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517525" y="279400"/>
            <a:ext cx="9875838" cy="914400"/>
          </a:xfrm>
        </p:spPr>
        <p:txBody>
          <a:bodyPr/>
          <a:lstStyle/>
          <a:p>
            <a:pPr algn="ctr" eaLnBrk="1" hangingPunct="1"/>
            <a:r>
              <a:rPr lang="es-ES" altLang="es-ES" sz="3600" smtClean="0"/>
              <a:t>PROCEDIMIENTOS DE CONTRATACIONES</a:t>
            </a:r>
          </a:p>
        </p:txBody>
      </p:sp>
      <p:sp>
        <p:nvSpPr>
          <p:cNvPr id="6" name="Marcador de contenido 5"/>
          <p:cNvSpPr>
            <a:spLocks noGrp="1"/>
          </p:cNvSpPr>
          <p:nvPr>
            <p:ph sz="half" idx="2"/>
          </p:nvPr>
        </p:nvSpPr>
        <p:spPr>
          <a:xfrm>
            <a:off x="708025" y="1855788"/>
            <a:ext cx="9731375" cy="504825"/>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solidFill>
                  <a:schemeClr val="bg2">
                    <a:lumMod val="40000"/>
                    <a:lumOff val="60000"/>
                  </a:schemeClr>
                </a:solidFill>
              </a:rPr>
              <a:t>Excepciones</a:t>
            </a:r>
            <a:r>
              <a:rPr lang="es-ES" sz="2000" dirty="0" smtClean="0">
                <a:solidFill>
                  <a:schemeClr val="bg2">
                    <a:lumMod val="60000"/>
                    <a:lumOff val="40000"/>
                  </a:schemeClr>
                </a:solidFill>
              </a:rPr>
              <a:t>:  </a:t>
            </a:r>
            <a:r>
              <a:rPr lang="es-ES" sz="2000" dirty="0" smtClean="0"/>
              <a:t>Las que rijan para la Administración Pública provincial</a:t>
            </a:r>
          </a:p>
          <a:p>
            <a:pPr marL="0" indent="0" eaLnBrk="1" fontAlgn="auto" hangingPunct="1">
              <a:spcAft>
                <a:spcPts val="0"/>
              </a:spcAft>
              <a:buClr>
                <a:schemeClr val="bg2">
                  <a:lumMod val="40000"/>
                  <a:lumOff val="60000"/>
                </a:schemeClr>
              </a:buClr>
              <a:buFont typeface="Wingdings 3" charset="2"/>
              <a:buNone/>
              <a:defRPr/>
            </a:pPr>
            <a:endParaRPr lang="es-ES" dirty="0"/>
          </a:p>
        </p:txBody>
      </p:sp>
      <p:sp>
        <p:nvSpPr>
          <p:cNvPr id="7" name="6 Marcador de texto"/>
          <p:cNvSpPr>
            <a:spLocks noGrp="1"/>
          </p:cNvSpPr>
          <p:nvPr>
            <p:ph type="body" idx="1"/>
          </p:nvPr>
        </p:nvSpPr>
        <p:spPr>
          <a:xfrm>
            <a:off x="688975" y="1193800"/>
            <a:ext cx="8124825" cy="485775"/>
          </a:xfrm>
        </p:spPr>
        <p:txBody>
          <a:bodyPr rtlCol="0"/>
          <a:lstStyle/>
          <a:p>
            <a:pPr eaLnBrk="1" fontAlgn="auto" hangingPunct="1">
              <a:spcAft>
                <a:spcPts val="0"/>
              </a:spcAft>
              <a:buClr>
                <a:schemeClr val="bg2">
                  <a:lumMod val="40000"/>
                  <a:lumOff val="60000"/>
                </a:schemeClr>
              </a:buClr>
              <a:buFont typeface="Wingdings 3" charset="2"/>
              <a:buNone/>
              <a:defRPr/>
            </a:pPr>
            <a:r>
              <a:rPr lang="es-AR" sz="2000" dirty="0" smtClean="0"/>
              <a:t>Principio general:  </a:t>
            </a:r>
            <a:r>
              <a:rPr lang="es-AR" sz="2000" dirty="0" smtClean="0">
                <a:solidFill>
                  <a:schemeClr val="tx1"/>
                </a:solidFill>
              </a:rPr>
              <a:t>Licitación Pública (Ley N° 1.028 art. 95)</a:t>
            </a:r>
          </a:p>
        </p:txBody>
      </p:sp>
      <p:sp>
        <p:nvSpPr>
          <p:cNvPr id="8" name="Marcador de contenido 5"/>
          <p:cNvSpPr>
            <a:spLocks noGrp="1"/>
          </p:cNvSpPr>
          <p:nvPr>
            <p:ph sz="half" idx="2"/>
          </p:nvPr>
        </p:nvSpPr>
        <p:spPr>
          <a:xfrm>
            <a:off x="823913" y="2414588"/>
            <a:ext cx="9615487" cy="4230687"/>
          </a:xfrm>
        </p:spPr>
        <p:txBody>
          <a:bodyPr rtlCol="0">
            <a:normAutofit fontScale="92500" lnSpcReduction="20000"/>
          </a:bodyPr>
          <a:lstStyle/>
          <a:p>
            <a:pPr marL="0" indent="0" algn="just" eaLnBrk="1" fontAlgn="auto" hangingPunct="1">
              <a:spcAft>
                <a:spcPts val="0"/>
              </a:spcAft>
              <a:buClr>
                <a:schemeClr val="bg2">
                  <a:lumMod val="40000"/>
                  <a:lumOff val="60000"/>
                </a:schemeClr>
              </a:buClr>
              <a:buSzPct val="100000"/>
              <a:buFont typeface="Wingdings 3" pitchFamily="18" charset="2"/>
              <a:buNone/>
              <a:defRPr/>
            </a:pPr>
            <a:r>
              <a:rPr lang="es-ES" sz="2200" dirty="0" smtClean="0"/>
              <a:t>Ley </a:t>
            </a:r>
            <a:r>
              <a:rPr lang="es-ES" sz="2200" dirty="0"/>
              <a:t>N° 1.180 art. </a:t>
            </a:r>
            <a:r>
              <a:rPr lang="es-ES" sz="2200" dirty="0" smtClean="0"/>
              <a:t>97</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200" dirty="0" smtClean="0"/>
              <a:t>Licitación </a:t>
            </a:r>
            <a:r>
              <a:rPr lang="es-ES" sz="1700" dirty="0" smtClean="0"/>
              <a:t>(pública o privada)</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200" dirty="0" smtClean="0"/>
              <a:t>Concurso de Títulos, Méritos y Antecedentes </a:t>
            </a:r>
            <a:r>
              <a:rPr lang="es-ES" sz="1700" dirty="0" smtClean="0"/>
              <a:t>(criterio de selección no económicos)</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200" dirty="0" smtClean="0"/>
              <a:t>Contratación Directa </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200" dirty="0" smtClean="0"/>
              <a:t>Concurso de Proyectos o Anteproyectos </a:t>
            </a:r>
            <a:r>
              <a:rPr lang="es-ES" sz="1900" dirty="0" smtClean="0"/>
              <a:t>Integrales </a:t>
            </a:r>
            <a:r>
              <a:rPr lang="es-ES" sz="1700" dirty="0" smtClean="0"/>
              <a:t> (cuando no  se detalla las especificaciones del objeto del contrato  o se deseare obtener  propuestas sobre diversos medios  para satisfacer necesidades)</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200" dirty="0" smtClean="0"/>
              <a:t>Subasta Pública o Remate </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200" dirty="0" smtClean="0"/>
              <a:t>Por normas acordadas con Instituciones financieras Internacionales</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200" dirty="0" smtClean="0"/>
              <a:t>Iniciativa privada </a:t>
            </a:r>
            <a:r>
              <a:rPr lang="es-ES" sz="1900" dirty="0" smtClean="0"/>
              <a:t>(cuando se trate de innovación científica o tecnológica)</a:t>
            </a:r>
          </a:p>
          <a:p>
            <a:pPr marL="0" indent="0" eaLnBrk="1" fontAlgn="auto" hangingPunct="1">
              <a:spcAft>
                <a:spcPts val="0"/>
              </a:spcAft>
              <a:buClr>
                <a:schemeClr val="bg2">
                  <a:lumMod val="40000"/>
                  <a:lumOff val="60000"/>
                </a:schemeClr>
              </a:buClr>
              <a:buFont typeface="Wingdings 3" pitchFamily="18" charset="2"/>
              <a:buNone/>
              <a:defRPr/>
            </a:pPr>
            <a:r>
              <a:rPr lang="es-ES" sz="2200" dirty="0" smtClean="0"/>
              <a:t>*Decreto-Ley N° 2.643/77</a:t>
            </a:r>
          </a:p>
          <a:p>
            <a:pPr eaLnBrk="1" fontAlgn="auto" hangingPunct="1">
              <a:spcAft>
                <a:spcPts val="0"/>
              </a:spcAft>
              <a:buClr>
                <a:schemeClr val="bg2">
                  <a:lumMod val="40000"/>
                  <a:lumOff val="60000"/>
                </a:schemeClr>
              </a:buClr>
              <a:buFont typeface="Wingdings 3" charset="2"/>
              <a:buChar char=""/>
              <a:defRPr/>
            </a:pPr>
            <a:endParaRPr lang="es-ES" sz="1900" dirty="0" smtClean="0"/>
          </a:p>
          <a:p>
            <a:pPr eaLnBrk="1" fontAlgn="auto" hangingPunct="1">
              <a:spcAft>
                <a:spcPts val="0"/>
              </a:spcAft>
              <a:buClr>
                <a:schemeClr val="bg2">
                  <a:lumMod val="40000"/>
                  <a:lumOff val="60000"/>
                </a:schemeClr>
              </a:buClr>
              <a:buFont typeface="Wingdings 3" charset="2"/>
              <a:buChar char=""/>
              <a:defRPr/>
            </a:pPr>
            <a:endParaRPr lang="es-ES" dirty="0" smtClean="0"/>
          </a:p>
          <a:p>
            <a:pPr marL="0" indent="0" eaLnBrk="1" fontAlgn="auto" hangingPunct="1">
              <a:spcAft>
                <a:spcPts val="0"/>
              </a:spcAft>
              <a:buClr>
                <a:schemeClr val="bg2">
                  <a:lumMod val="40000"/>
                  <a:lumOff val="60000"/>
                </a:schemeClr>
              </a:buClr>
              <a:buFont typeface="Wingdings 3" charset="2"/>
              <a:buNone/>
              <a:defRPr/>
            </a:pPr>
            <a:endParaRPr lang="es-E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646113" y="257175"/>
            <a:ext cx="9404350" cy="1258888"/>
          </a:xfrm>
        </p:spPr>
        <p:txBody>
          <a:bodyPr/>
          <a:lstStyle/>
          <a:p>
            <a:pPr algn="ctr" eaLnBrk="1" hangingPunct="1"/>
            <a:r>
              <a:rPr lang="es-ES" altLang="es-ES" sz="3600" smtClean="0"/>
              <a:t>PRESUPUESTO APROBADO</a:t>
            </a:r>
          </a:p>
        </p:txBody>
      </p:sp>
      <p:sp>
        <p:nvSpPr>
          <p:cNvPr id="5" name="Marcador de texto 4"/>
          <p:cNvSpPr>
            <a:spLocks noGrp="1"/>
          </p:cNvSpPr>
          <p:nvPr>
            <p:ph type="body" idx="1"/>
          </p:nvPr>
        </p:nvSpPr>
        <p:spPr>
          <a:xfrm>
            <a:off x="1019175" y="1868488"/>
            <a:ext cx="4467225" cy="822325"/>
          </a:xfrm>
        </p:spPr>
        <p:txBody>
          <a:bodyPr rtlCol="0"/>
          <a:lstStyle/>
          <a:p>
            <a:pPr algn="ctr" eaLnBrk="1" fontAlgn="auto" hangingPunct="1">
              <a:spcAft>
                <a:spcPts val="0"/>
              </a:spcAft>
              <a:buClr>
                <a:schemeClr val="bg2">
                  <a:lumMod val="40000"/>
                  <a:lumOff val="60000"/>
                </a:schemeClr>
              </a:buClr>
              <a:buFont typeface="Wingdings 3" charset="2"/>
              <a:buNone/>
              <a:defRPr/>
            </a:pPr>
            <a:r>
              <a:rPr lang="es-ES" dirty="0" smtClean="0"/>
              <a:t>EJECUCIÓN DE RECURSOS PREVISTOS</a:t>
            </a:r>
          </a:p>
        </p:txBody>
      </p:sp>
      <p:sp>
        <p:nvSpPr>
          <p:cNvPr id="6" name="Marcador de contenido 5"/>
          <p:cNvSpPr>
            <a:spLocks noGrp="1"/>
          </p:cNvSpPr>
          <p:nvPr>
            <p:ph sz="half" idx="2"/>
          </p:nvPr>
        </p:nvSpPr>
        <p:spPr>
          <a:xfrm>
            <a:off x="700088" y="3470275"/>
            <a:ext cx="4587875" cy="1293813"/>
          </a:xfrm>
        </p:spPr>
        <p:txBody>
          <a:bodyPr rtlCol="0"/>
          <a:lstStyle/>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CLASIFICACIÓN POR RUBROS DE RECURSOS</a:t>
            </a:r>
          </a:p>
          <a:p>
            <a:pPr eaLnBrk="1" fontAlgn="auto" hangingPunct="1">
              <a:spcAft>
                <a:spcPts val="0"/>
              </a:spcAft>
              <a:buClr>
                <a:schemeClr val="bg2">
                  <a:lumMod val="40000"/>
                  <a:lumOff val="60000"/>
                </a:schemeClr>
              </a:buClr>
              <a:buSzPct val="100000"/>
              <a:buFont typeface="Wingdings" pitchFamily="2" charset="2"/>
              <a:buChar char="Ø"/>
              <a:defRPr/>
            </a:pPr>
            <a:r>
              <a:rPr lang="es-ES" sz="2000" dirty="0" smtClean="0"/>
              <a:t>FUENTE DE FINANCIAMIENTO</a:t>
            </a:r>
          </a:p>
          <a:p>
            <a:pPr eaLnBrk="1" fontAlgn="auto" hangingPunct="1">
              <a:spcAft>
                <a:spcPts val="0"/>
              </a:spcAft>
              <a:buClr>
                <a:schemeClr val="bg2">
                  <a:lumMod val="40000"/>
                  <a:lumOff val="60000"/>
                </a:schemeClr>
              </a:buClr>
              <a:buFont typeface="Wingdings 3" charset="2"/>
              <a:buChar char=""/>
              <a:defRPr/>
            </a:pPr>
            <a:endParaRPr lang="es-ES" dirty="0" smtClean="0"/>
          </a:p>
          <a:p>
            <a:pPr marL="0" indent="0" eaLnBrk="1" fontAlgn="auto" hangingPunct="1">
              <a:spcAft>
                <a:spcPts val="0"/>
              </a:spcAft>
              <a:buClr>
                <a:schemeClr val="bg2">
                  <a:lumMod val="40000"/>
                  <a:lumOff val="60000"/>
                </a:schemeClr>
              </a:buClr>
              <a:buFont typeface="Wingdings 3" charset="2"/>
              <a:buNone/>
              <a:defRPr/>
            </a:pPr>
            <a:endParaRPr lang="es-ES" dirty="0"/>
          </a:p>
          <a:p>
            <a:pPr marL="0" indent="0" eaLnBrk="1" fontAlgn="auto" hangingPunct="1">
              <a:spcAft>
                <a:spcPts val="0"/>
              </a:spcAft>
              <a:buClr>
                <a:schemeClr val="bg2">
                  <a:lumMod val="40000"/>
                  <a:lumOff val="60000"/>
                </a:schemeClr>
              </a:buClr>
              <a:buFont typeface="Wingdings 3" charset="2"/>
              <a:buNone/>
              <a:defRPr/>
            </a:pPr>
            <a:endParaRPr lang="es-ES" dirty="0"/>
          </a:p>
        </p:txBody>
      </p:sp>
      <p:sp>
        <p:nvSpPr>
          <p:cNvPr id="13317" name="Marcador de texto 6"/>
          <p:cNvSpPr>
            <a:spLocks noGrp="1"/>
          </p:cNvSpPr>
          <p:nvPr>
            <p:ph type="body" sz="quarter" idx="3"/>
          </p:nvPr>
        </p:nvSpPr>
        <p:spPr>
          <a:xfrm>
            <a:off x="5421313" y="5386388"/>
            <a:ext cx="4806950" cy="849312"/>
          </a:xfrm>
        </p:spPr>
        <p:txBody>
          <a:bodyPr/>
          <a:lstStyle/>
          <a:p>
            <a:pPr algn="ctr" eaLnBrk="1" hangingPunct="1"/>
            <a:r>
              <a:rPr lang="es-ES" altLang="es-ES" sz="2000" smtClean="0">
                <a:solidFill>
                  <a:schemeClr val="tx1"/>
                </a:solidFill>
              </a:rPr>
              <a:t>REGISTRO ANALÍTICO  DE COMPROMISOS E  IMPUTACIONES</a:t>
            </a:r>
          </a:p>
        </p:txBody>
      </p:sp>
      <p:sp>
        <p:nvSpPr>
          <p:cNvPr id="26630" name="Marcador de contenido 7"/>
          <p:cNvSpPr>
            <a:spLocks noGrp="1"/>
          </p:cNvSpPr>
          <p:nvPr>
            <p:ph sz="quarter" idx="4"/>
          </p:nvPr>
        </p:nvSpPr>
        <p:spPr>
          <a:xfrm>
            <a:off x="5838825" y="3521075"/>
            <a:ext cx="3775075" cy="1246188"/>
          </a:xfrm>
        </p:spPr>
        <p:txBody>
          <a:bodyPr>
            <a:normAutofit lnSpcReduction="10000"/>
          </a:bodyPr>
          <a:lstStyle/>
          <a:p>
            <a:pPr eaLnBrk="1" hangingPunct="1">
              <a:buSzPct val="100000"/>
              <a:buFont typeface="Wingdings" pitchFamily="2" charset="2"/>
              <a:buChar char="Ø"/>
              <a:defRPr/>
            </a:pPr>
            <a:r>
              <a:rPr lang="es-ES" sz="2000" dirty="0" smtClean="0"/>
              <a:t>COMPROMISO</a:t>
            </a:r>
          </a:p>
          <a:p>
            <a:pPr eaLnBrk="1" hangingPunct="1">
              <a:buSzPct val="100000"/>
              <a:buFont typeface="Wingdings" pitchFamily="2" charset="2"/>
              <a:buChar char="Ø"/>
              <a:defRPr/>
            </a:pPr>
            <a:r>
              <a:rPr lang="es-ES" sz="2000" dirty="0" smtClean="0"/>
              <a:t>DEVENGADO</a:t>
            </a:r>
          </a:p>
          <a:p>
            <a:pPr eaLnBrk="1" hangingPunct="1">
              <a:buSzPct val="100000"/>
              <a:buFont typeface="Wingdings" pitchFamily="2" charset="2"/>
              <a:buChar char="Ø"/>
              <a:defRPr/>
            </a:pPr>
            <a:r>
              <a:rPr lang="es-ES" sz="2000" dirty="0" smtClean="0"/>
              <a:t>PAGO</a:t>
            </a:r>
          </a:p>
        </p:txBody>
      </p:sp>
      <p:sp>
        <p:nvSpPr>
          <p:cNvPr id="10" name="Marcador de texto 4"/>
          <p:cNvSpPr txBox="1">
            <a:spLocks/>
          </p:cNvSpPr>
          <p:nvPr/>
        </p:nvSpPr>
        <p:spPr>
          <a:xfrm>
            <a:off x="5645150" y="1822450"/>
            <a:ext cx="4583113" cy="895350"/>
          </a:xfrm>
          <a:prstGeom prst="rect">
            <a:avLst/>
          </a:prstGeom>
        </p:spPr>
        <p:txBody>
          <a:bodyPr anchor="b"/>
          <a:lstStyle/>
          <a:p>
            <a:pPr algn="ctr" eaLnBrk="1" fontAlgn="auto" hangingPunct="1">
              <a:spcBef>
                <a:spcPts val="1000"/>
              </a:spcBef>
              <a:spcAft>
                <a:spcPts val="0"/>
              </a:spcAft>
              <a:buClr>
                <a:schemeClr val="bg2">
                  <a:lumMod val="40000"/>
                  <a:lumOff val="60000"/>
                </a:schemeClr>
              </a:buClr>
              <a:buSzPct val="80000"/>
              <a:buFont typeface="Wingdings 3" charset="2"/>
              <a:buNone/>
              <a:defRPr/>
            </a:pPr>
            <a:r>
              <a:rPr lang="es-ES" sz="2400" dirty="0">
                <a:solidFill>
                  <a:schemeClr val="bg2">
                    <a:lumMod val="40000"/>
                    <a:lumOff val="60000"/>
                  </a:schemeClr>
                </a:solidFill>
                <a:latin typeface="+mj-lt"/>
                <a:ea typeface="+mj-ea"/>
                <a:cs typeface="+mj-cs"/>
              </a:rPr>
              <a:t>EJECUCIÓN DE GASTOS AUTORIZADOS</a:t>
            </a:r>
          </a:p>
        </p:txBody>
      </p:sp>
      <p:sp>
        <p:nvSpPr>
          <p:cNvPr id="11" name="10 Flecha derecha"/>
          <p:cNvSpPr/>
          <p:nvPr/>
        </p:nvSpPr>
        <p:spPr>
          <a:xfrm rot="5400000">
            <a:off x="2636838" y="1136650"/>
            <a:ext cx="576262" cy="757238"/>
          </a:xfrm>
          <a:prstGeom prst="rightArrow">
            <a:avLst>
              <a:gd name="adj1" fmla="val 465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2" name="11 Flecha derecha"/>
          <p:cNvSpPr/>
          <p:nvPr/>
        </p:nvSpPr>
        <p:spPr>
          <a:xfrm rot="5400000" flipV="1">
            <a:off x="7348538" y="1065213"/>
            <a:ext cx="560387" cy="782637"/>
          </a:xfrm>
          <a:prstGeom prst="rightArrow">
            <a:avLst>
              <a:gd name="adj1" fmla="val 49167"/>
              <a:gd name="adj2" fmla="val 49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3" name="12 Flecha derecha"/>
          <p:cNvSpPr/>
          <p:nvPr/>
        </p:nvSpPr>
        <p:spPr>
          <a:xfrm rot="5400000">
            <a:off x="2614613" y="2698750"/>
            <a:ext cx="574675" cy="758825"/>
          </a:xfrm>
          <a:prstGeom prst="rightArrow">
            <a:avLst>
              <a:gd name="adj1" fmla="val 465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4" name="13 Flecha derecha"/>
          <p:cNvSpPr/>
          <p:nvPr/>
        </p:nvSpPr>
        <p:spPr>
          <a:xfrm rot="5400000">
            <a:off x="2610644" y="4693444"/>
            <a:ext cx="574675" cy="757237"/>
          </a:xfrm>
          <a:prstGeom prst="rightArrow">
            <a:avLst>
              <a:gd name="adj1" fmla="val 465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5" name="Marcador de texto 4"/>
          <p:cNvSpPr txBox="1">
            <a:spLocks/>
          </p:cNvSpPr>
          <p:nvPr/>
        </p:nvSpPr>
        <p:spPr>
          <a:xfrm>
            <a:off x="914400" y="5672138"/>
            <a:ext cx="4206875" cy="79692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latin typeface="+mj-lt"/>
                <a:ea typeface="+mj-ea"/>
                <a:cs typeface="+mj-cs"/>
              </a:rPr>
              <a:t>REGISTRO DE EVOLUCIÓN DE RECURSOS O REGISTRO ANALITICO DE INGRESOS</a:t>
            </a:r>
          </a:p>
        </p:txBody>
      </p:sp>
      <p:sp>
        <p:nvSpPr>
          <p:cNvPr id="16" name="15 Flecha derecha"/>
          <p:cNvSpPr/>
          <p:nvPr/>
        </p:nvSpPr>
        <p:spPr>
          <a:xfrm rot="5400000" flipV="1">
            <a:off x="7408863" y="2797175"/>
            <a:ext cx="561975" cy="784225"/>
          </a:xfrm>
          <a:prstGeom prst="rightArrow">
            <a:avLst>
              <a:gd name="adj1" fmla="val 49167"/>
              <a:gd name="adj2" fmla="val 49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7" name="16 Flecha derecha"/>
          <p:cNvSpPr/>
          <p:nvPr/>
        </p:nvSpPr>
        <p:spPr>
          <a:xfrm rot="5400000" flipV="1">
            <a:off x="7427913" y="4711700"/>
            <a:ext cx="566738" cy="782637"/>
          </a:xfrm>
          <a:prstGeom prst="rightArrow">
            <a:avLst>
              <a:gd name="adj1" fmla="val 49167"/>
              <a:gd name="adj2" fmla="val 49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1162050" y="452438"/>
            <a:ext cx="8888413" cy="696912"/>
          </a:xfrm>
        </p:spPr>
        <p:txBody>
          <a:bodyPr/>
          <a:lstStyle/>
          <a:p>
            <a:pPr algn="ctr" eaLnBrk="1" hangingPunct="1"/>
            <a:r>
              <a:rPr lang="es-ES" altLang="es-ES" sz="3600" smtClean="0"/>
              <a:t>ETAPAS DE LA EJECUCIÓN DEL GASTO  </a:t>
            </a:r>
          </a:p>
        </p:txBody>
      </p:sp>
      <p:sp>
        <p:nvSpPr>
          <p:cNvPr id="5" name="Marcador de texto 4"/>
          <p:cNvSpPr>
            <a:spLocks noGrp="1"/>
          </p:cNvSpPr>
          <p:nvPr>
            <p:ph type="body" idx="1"/>
          </p:nvPr>
        </p:nvSpPr>
        <p:spPr>
          <a:xfrm>
            <a:off x="854075" y="1308100"/>
            <a:ext cx="2451100" cy="757238"/>
          </a:xfrm>
        </p:spPr>
        <p:txBody>
          <a:bodyPr rtlCol="0"/>
          <a:lstStyle/>
          <a:p>
            <a:pPr eaLnBrk="1" fontAlgn="auto" hangingPunct="1">
              <a:spcAft>
                <a:spcPts val="0"/>
              </a:spcAft>
              <a:buClr>
                <a:schemeClr val="bg2">
                  <a:lumMod val="40000"/>
                  <a:lumOff val="60000"/>
                </a:schemeClr>
              </a:buClr>
              <a:buFont typeface="Wingdings 3" charset="2"/>
              <a:buNone/>
              <a:defRPr/>
            </a:pPr>
            <a:r>
              <a:rPr lang="es-ES" dirty="0" smtClean="0"/>
              <a:t>COMPROMISO</a:t>
            </a:r>
          </a:p>
        </p:txBody>
      </p:sp>
      <p:sp>
        <p:nvSpPr>
          <p:cNvPr id="14340" name="Marcador de texto 6"/>
          <p:cNvSpPr>
            <a:spLocks noGrp="1"/>
          </p:cNvSpPr>
          <p:nvPr>
            <p:ph type="body" sz="quarter" idx="3"/>
          </p:nvPr>
        </p:nvSpPr>
        <p:spPr>
          <a:xfrm>
            <a:off x="3440113" y="2971800"/>
            <a:ext cx="6938962" cy="1755775"/>
          </a:xfrm>
        </p:spPr>
        <p:txBody>
          <a:bodyPr/>
          <a:lstStyle/>
          <a:p>
            <a:pPr algn="just" eaLnBrk="1" hangingPunct="1"/>
            <a:r>
              <a:rPr lang="es-ES" altLang="es-ES" sz="2000" smtClean="0">
                <a:solidFill>
                  <a:schemeClr val="tx1"/>
                </a:solidFill>
              </a:rPr>
              <a:t>La inscripción contable del gasto efectivamente reconocido y liquidado, en la partida presupuestaria prevista, dando origen a la exigibilidad  del  crédito a favor del acreedor de la comuna (Acuerdo N° 25.000 art. 38)</a:t>
            </a:r>
          </a:p>
        </p:txBody>
      </p:sp>
      <p:sp>
        <p:nvSpPr>
          <p:cNvPr id="29701" name="Marcador de contenido 7"/>
          <p:cNvSpPr>
            <a:spLocks noGrp="1"/>
          </p:cNvSpPr>
          <p:nvPr>
            <p:ph sz="quarter" idx="4"/>
          </p:nvPr>
        </p:nvSpPr>
        <p:spPr>
          <a:xfrm>
            <a:off x="3128963" y="5192713"/>
            <a:ext cx="7250112" cy="1201737"/>
          </a:xfrm>
        </p:spPr>
        <p:txBody>
          <a:bodyPr>
            <a:normAutofit lnSpcReduction="10000"/>
          </a:bodyPr>
          <a:lstStyle/>
          <a:p>
            <a:pPr algn="just" eaLnBrk="1" hangingPunct="1">
              <a:buFont typeface="Wingdings 3" pitchFamily="18" charset="2"/>
              <a:buNone/>
              <a:defRPr/>
            </a:pPr>
            <a:r>
              <a:rPr lang="es-ES" sz="2000" dirty="0" smtClean="0"/>
              <a:t>     Última  etapa, que tiene por objeto librar un documento de pago,  cuyo  efecto  es  permitir al Acreedor de  la  Comuna  exigir  la  cancelación  de su Crédito</a:t>
            </a:r>
            <a:r>
              <a:rPr lang="es-ES" dirty="0" smtClean="0"/>
              <a:t>.</a:t>
            </a:r>
          </a:p>
        </p:txBody>
      </p:sp>
      <p:sp>
        <p:nvSpPr>
          <p:cNvPr id="10" name="Marcador de texto 4"/>
          <p:cNvSpPr txBox="1">
            <a:spLocks/>
          </p:cNvSpPr>
          <p:nvPr/>
        </p:nvSpPr>
        <p:spPr>
          <a:xfrm>
            <a:off x="3503613" y="1308100"/>
            <a:ext cx="6875462" cy="1406525"/>
          </a:xfrm>
          <a:prstGeom prst="rect">
            <a:avLst/>
          </a:prstGeom>
        </p:spPr>
        <p:txBody>
          <a:bodyPr anchor="b"/>
          <a:lstStyle/>
          <a:p>
            <a:pPr algn="just"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latin typeface="+mj-lt"/>
                <a:ea typeface="+mj-ea"/>
                <a:cs typeface="+mj-cs"/>
              </a:rPr>
              <a:t>Etapa de la ejecución del gasto  que se utiliza  como mecanismo para  afectar preventivamente la disponibilidad de los créditos presupuestarios (Ley N° 1.180 art. 33)</a:t>
            </a:r>
          </a:p>
        </p:txBody>
      </p:sp>
      <p:sp>
        <p:nvSpPr>
          <p:cNvPr id="11" name="Marcador de texto 4"/>
          <p:cNvSpPr txBox="1">
            <a:spLocks/>
          </p:cNvSpPr>
          <p:nvPr/>
        </p:nvSpPr>
        <p:spPr>
          <a:xfrm>
            <a:off x="855663" y="5148263"/>
            <a:ext cx="2449512" cy="757237"/>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400" dirty="0">
                <a:solidFill>
                  <a:schemeClr val="bg2">
                    <a:lumMod val="40000"/>
                    <a:lumOff val="60000"/>
                  </a:schemeClr>
                </a:solidFill>
                <a:latin typeface="+mj-lt"/>
                <a:ea typeface="+mj-ea"/>
                <a:cs typeface="+mj-cs"/>
              </a:rPr>
              <a:t>PAGO</a:t>
            </a:r>
          </a:p>
        </p:txBody>
      </p:sp>
      <p:sp>
        <p:nvSpPr>
          <p:cNvPr id="12" name="Marcador de texto 4"/>
          <p:cNvSpPr txBox="1">
            <a:spLocks/>
          </p:cNvSpPr>
          <p:nvPr/>
        </p:nvSpPr>
        <p:spPr>
          <a:xfrm>
            <a:off x="855663" y="3267075"/>
            <a:ext cx="2449512" cy="757238"/>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400" dirty="0">
                <a:solidFill>
                  <a:schemeClr val="bg2">
                    <a:lumMod val="40000"/>
                    <a:lumOff val="60000"/>
                  </a:schemeClr>
                </a:solidFill>
                <a:latin typeface="+mj-lt"/>
                <a:ea typeface="+mj-ea"/>
                <a:cs typeface="+mj-cs"/>
              </a:rPr>
              <a:t>DEVENGADO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1162050" y="0"/>
            <a:ext cx="8888413" cy="696913"/>
          </a:xfrm>
        </p:spPr>
        <p:txBody>
          <a:bodyPr/>
          <a:lstStyle/>
          <a:p>
            <a:pPr algn="ctr" eaLnBrk="1" hangingPunct="1"/>
            <a:r>
              <a:rPr lang="es-ES" altLang="es-ES" sz="4000" smtClean="0"/>
              <a:t>COMPROMISO  </a:t>
            </a:r>
          </a:p>
        </p:txBody>
      </p:sp>
      <p:sp>
        <p:nvSpPr>
          <p:cNvPr id="5" name="Marcador de texto 4"/>
          <p:cNvSpPr>
            <a:spLocks noGrp="1"/>
          </p:cNvSpPr>
          <p:nvPr>
            <p:ph type="body" idx="1"/>
          </p:nvPr>
        </p:nvSpPr>
        <p:spPr>
          <a:xfrm>
            <a:off x="373063" y="958850"/>
            <a:ext cx="2493962" cy="417513"/>
          </a:xfrm>
        </p:spPr>
        <p:txBody>
          <a:bodyPr rtlCol="0"/>
          <a:lstStyle/>
          <a:p>
            <a:pPr eaLnBrk="1" fontAlgn="auto" hangingPunct="1">
              <a:spcAft>
                <a:spcPts val="0"/>
              </a:spcAft>
              <a:buClr>
                <a:schemeClr val="bg2">
                  <a:lumMod val="40000"/>
                  <a:lumOff val="60000"/>
                </a:schemeClr>
              </a:buClr>
              <a:buFont typeface="Wingdings 3" charset="2"/>
              <a:buNone/>
              <a:defRPr/>
            </a:pPr>
            <a:r>
              <a:rPr lang="es-ES" dirty="0" smtClean="0"/>
              <a:t>Se instrumenta</a:t>
            </a:r>
          </a:p>
        </p:txBody>
      </p:sp>
      <p:sp>
        <p:nvSpPr>
          <p:cNvPr id="10" name="Marcador de texto 4"/>
          <p:cNvSpPr txBox="1">
            <a:spLocks/>
          </p:cNvSpPr>
          <p:nvPr/>
        </p:nvSpPr>
        <p:spPr>
          <a:xfrm>
            <a:off x="2797175" y="917575"/>
            <a:ext cx="3619500" cy="881063"/>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latin typeface="+mj-lt"/>
                <a:ea typeface="+mj-ea"/>
                <a:cs typeface="+mj-cs"/>
              </a:rPr>
              <a:t>A través del acto de autoridad competente (Acuerdo N° 25.000 art. 36)</a:t>
            </a:r>
          </a:p>
        </p:txBody>
      </p:sp>
      <p:sp>
        <p:nvSpPr>
          <p:cNvPr id="12" name="Marcador de texto 4"/>
          <p:cNvSpPr txBox="1">
            <a:spLocks/>
          </p:cNvSpPr>
          <p:nvPr/>
        </p:nvSpPr>
        <p:spPr>
          <a:xfrm>
            <a:off x="274638" y="2184400"/>
            <a:ext cx="2690812" cy="9048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solidFill>
                  <a:schemeClr val="bg2">
                    <a:lumMod val="40000"/>
                    <a:lumOff val="60000"/>
                  </a:schemeClr>
                </a:solidFill>
                <a:latin typeface="+mj-lt"/>
                <a:ea typeface="+mj-ea"/>
                <a:cs typeface="+mj-cs"/>
              </a:rPr>
              <a:t>Documentación </a:t>
            </a:r>
          </a:p>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solidFill>
                  <a:schemeClr val="bg2">
                    <a:lumMod val="40000"/>
                    <a:lumOff val="60000"/>
                  </a:schemeClr>
                </a:solidFill>
                <a:latin typeface="+mj-lt"/>
                <a:ea typeface="+mj-ea"/>
                <a:cs typeface="+mj-cs"/>
              </a:rPr>
              <a:t>y Trámite</a:t>
            </a:r>
          </a:p>
        </p:txBody>
      </p:sp>
      <p:sp>
        <p:nvSpPr>
          <p:cNvPr id="14" name="13 Flecha derecha"/>
          <p:cNvSpPr/>
          <p:nvPr/>
        </p:nvSpPr>
        <p:spPr>
          <a:xfrm>
            <a:off x="6416675" y="1093788"/>
            <a:ext cx="431800" cy="327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5" name="Marcador de texto 4"/>
          <p:cNvSpPr txBox="1">
            <a:spLocks/>
          </p:cNvSpPr>
          <p:nvPr/>
        </p:nvSpPr>
        <p:spPr>
          <a:xfrm>
            <a:off x="6900863" y="619125"/>
            <a:ext cx="3913187" cy="1489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latin typeface="+mj-lt"/>
                <a:ea typeface="+mj-ea"/>
                <a:cs typeface="+mj-cs"/>
              </a:rPr>
              <a:t>Registro de Instrumentos Legales  DEM - HCD</a:t>
            </a:r>
          </a:p>
          <a:p>
            <a:pPr eaLnBrk="1" fontAlgn="auto" hangingPunct="1">
              <a:spcBef>
                <a:spcPts val="1000"/>
              </a:spcBef>
              <a:spcAft>
                <a:spcPts val="0"/>
              </a:spcAft>
              <a:buClr>
                <a:schemeClr val="bg2">
                  <a:lumMod val="40000"/>
                  <a:lumOff val="60000"/>
                </a:schemeClr>
              </a:buClr>
              <a:buSzPct val="80000"/>
              <a:buFont typeface="Wingdings 3" charset="2"/>
              <a:buNone/>
              <a:defRPr/>
            </a:pPr>
            <a:r>
              <a:rPr lang="es-ES" dirty="0">
                <a:latin typeface="+mj-lt"/>
                <a:ea typeface="+mj-ea"/>
                <a:cs typeface="+mj-cs"/>
              </a:rPr>
              <a:t>Responsables: Secretarios  DEM Y HCD</a:t>
            </a:r>
          </a:p>
        </p:txBody>
      </p:sp>
      <p:sp>
        <p:nvSpPr>
          <p:cNvPr id="18" name="17 Flecha derecha"/>
          <p:cNvSpPr/>
          <p:nvPr/>
        </p:nvSpPr>
        <p:spPr>
          <a:xfrm>
            <a:off x="7439025" y="4040188"/>
            <a:ext cx="430213" cy="327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19" name="Marcador de texto 4"/>
          <p:cNvSpPr txBox="1">
            <a:spLocks/>
          </p:cNvSpPr>
          <p:nvPr/>
        </p:nvSpPr>
        <p:spPr>
          <a:xfrm>
            <a:off x="8074025" y="3455988"/>
            <a:ext cx="3143250" cy="1497012"/>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latin typeface="+mj-lt"/>
                <a:ea typeface="+mj-ea"/>
                <a:cs typeface="+mj-cs"/>
              </a:rPr>
              <a:t>Registro Analítico de Compromisos e Imputaciones</a:t>
            </a:r>
          </a:p>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latin typeface="+mj-lt"/>
                <a:ea typeface="+mj-ea"/>
                <a:cs typeface="+mj-cs"/>
              </a:rPr>
              <a:t>Responsables: Jefe  Contable</a:t>
            </a:r>
          </a:p>
        </p:txBody>
      </p:sp>
      <p:sp>
        <p:nvSpPr>
          <p:cNvPr id="20" name="Marcador de contenido 5"/>
          <p:cNvSpPr>
            <a:spLocks noGrp="1"/>
          </p:cNvSpPr>
          <p:nvPr>
            <p:ph sz="half" idx="2"/>
          </p:nvPr>
        </p:nvSpPr>
        <p:spPr>
          <a:xfrm>
            <a:off x="2797175" y="2205038"/>
            <a:ext cx="4354513" cy="4533900"/>
          </a:xfrm>
        </p:spPr>
        <p:txBody>
          <a:bodyPr rtlCol="0">
            <a:noAutofit/>
          </a:bodyPr>
          <a:lstStyle/>
          <a:p>
            <a:pPr marL="0" indent="0" algn="just" eaLnBrk="1" fontAlgn="auto" hangingPunct="1">
              <a:spcBef>
                <a:spcPts val="0"/>
              </a:spcBef>
              <a:spcAft>
                <a:spcPts val="0"/>
              </a:spcAft>
              <a:buClr>
                <a:schemeClr val="bg2">
                  <a:lumMod val="40000"/>
                  <a:lumOff val="60000"/>
                </a:schemeClr>
              </a:buClr>
              <a:buFont typeface="Wingdings 3" charset="2"/>
              <a:buNone/>
              <a:defRPr/>
            </a:pPr>
            <a:r>
              <a:rPr lang="es-ES" sz="2000" dirty="0" smtClean="0"/>
              <a:t>Varía según la naturaleza del gasto:</a:t>
            </a:r>
          </a:p>
          <a:p>
            <a:pPr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Compras, Suministros, Aprovisionamientos y  Servicios </a:t>
            </a:r>
          </a:p>
          <a:p>
            <a:pPr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Obras o Trabajos  Públicos:</a:t>
            </a:r>
          </a:p>
          <a:p>
            <a:pPr marL="0" indent="0" eaLnBrk="1" fontAlgn="auto" hangingPunct="1">
              <a:spcBef>
                <a:spcPts val="0"/>
              </a:spcBef>
              <a:spcAft>
                <a:spcPts val="0"/>
              </a:spcAft>
              <a:buClr>
                <a:schemeClr val="bg2">
                  <a:lumMod val="40000"/>
                  <a:lumOff val="60000"/>
                </a:schemeClr>
              </a:buClr>
              <a:buFont typeface="Wingdings 3" pitchFamily="18" charset="2"/>
              <a:buNone/>
              <a:defRPr/>
            </a:pPr>
            <a:r>
              <a:rPr lang="es-ES" sz="2000" dirty="0" smtClean="0"/>
              <a:t>	* Por Administración</a:t>
            </a:r>
          </a:p>
          <a:p>
            <a:pPr marL="0" indent="0" eaLnBrk="1" fontAlgn="auto" hangingPunct="1">
              <a:spcBef>
                <a:spcPts val="0"/>
              </a:spcBef>
              <a:spcAft>
                <a:spcPts val="0"/>
              </a:spcAft>
              <a:buClr>
                <a:schemeClr val="bg2">
                  <a:lumMod val="40000"/>
                  <a:lumOff val="60000"/>
                </a:schemeClr>
              </a:buClr>
              <a:buFont typeface="Wingdings 3" pitchFamily="18" charset="2"/>
              <a:buNone/>
              <a:defRPr/>
            </a:pPr>
            <a:r>
              <a:rPr lang="es-ES" sz="2000" dirty="0" smtClean="0"/>
              <a:t>	* Por Terceros</a:t>
            </a:r>
          </a:p>
          <a:p>
            <a:pPr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Servicios Personales en Relación de  Dependencia</a:t>
            </a:r>
          </a:p>
          <a:p>
            <a:pPr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Servicios Tarifados de consumo variable</a:t>
            </a:r>
          </a:p>
          <a:p>
            <a:pPr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Subsidios, Subvenciones, Becas y Acción Social </a:t>
            </a:r>
          </a:p>
          <a:p>
            <a:pPr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Comisiones de servicios </a:t>
            </a:r>
          </a:p>
        </p:txBody>
      </p:sp>
      <p:cxnSp>
        <p:nvCxnSpPr>
          <p:cNvPr id="23" name="22 Conector recto"/>
          <p:cNvCxnSpPr/>
          <p:nvPr/>
        </p:nvCxnSpPr>
        <p:spPr>
          <a:xfrm>
            <a:off x="7223125" y="2184400"/>
            <a:ext cx="0" cy="43529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4400" dirty="0" smtClean="0"/>
              <a:t>CARACTERES</a:t>
            </a:r>
            <a:endParaRPr lang="es-ES" sz="4400" dirty="0"/>
          </a:p>
        </p:txBody>
      </p:sp>
      <p:sp>
        <p:nvSpPr>
          <p:cNvPr id="3" name="Marcador de contenido 2"/>
          <p:cNvSpPr>
            <a:spLocks noGrp="1"/>
          </p:cNvSpPr>
          <p:nvPr>
            <p:ph sz="half" idx="1"/>
          </p:nvPr>
        </p:nvSpPr>
        <p:spPr/>
        <p:txBody>
          <a:bodyPr>
            <a:normAutofit fontScale="92500" lnSpcReduction="10000"/>
          </a:bodyPr>
          <a:lstStyle/>
          <a:p>
            <a:r>
              <a:rPr lang="es-ES" dirty="0" smtClean="0"/>
              <a:t>EXTERNO</a:t>
            </a:r>
          </a:p>
          <a:p>
            <a:pPr marL="0" indent="0">
              <a:buNone/>
            </a:pPr>
            <a:endParaRPr lang="es-ES" dirty="0" smtClean="0"/>
          </a:p>
          <a:p>
            <a:r>
              <a:rPr lang="es-ES" dirty="0" smtClean="0"/>
              <a:t>LEGALIDAD</a:t>
            </a:r>
          </a:p>
          <a:p>
            <a:pPr marL="0" indent="0">
              <a:buNone/>
            </a:pPr>
            <a:endParaRPr lang="es-ES" dirty="0" smtClean="0"/>
          </a:p>
          <a:p>
            <a:r>
              <a:rPr lang="es-ES" dirty="0" smtClean="0"/>
              <a:t> TECNICO CONTABLE </a:t>
            </a:r>
          </a:p>
          <a:p>
            <a:endParaRPr lang="es-ES" dirty="0" smtClean="0"/>
          </a:p>
          <a:p>
            <a:pPr marL="0" indent="0">
              <a:buNone/>
            </a:pPr>
            <a:endParaRPr lang="es-ES" dirty="0"/>
          </a:p>
          <a:p>
            <a:r>
              <a:rPr lang="es-ES" dirty="0" smtClean="0"/>
              <a:t>PREVIO-CONCOMITANTE-POSTERIOR</a:t>
            </a:r>
          </a:p>
          <a:p>
            <a:pPr marL="0" indent="0">
              <a:buNone/>
            </a:pPr>
            <a:endParaRPr lang="es-ES" dirty="0" smtClean="0"/>
          </a:p>
          <a:p>
            <a:r>
              <a:rPr lang="es-ES" dirty="0" smtClean="0"/>
              <a:t>SISTEMA DE MUESTREO</a:t>
            </a:r>
          </a:p>
          <a:p>
            <a:r>
              <a:rPr lang="es-ES" dirty="0" smtClean="0"/>
              <a:t>ANUAL</a:t>
            </a:r>
          </a:p>
          <a:p>
            <a:endParaRPr lang="es-ES" dirty="0"/>
          </a:p>
        </p:txBody>
      </p:sp>
      <p:sp>
        <p:nvSpPr>
          <p:cNvPr id="4" name="Marcador de contenido 3"/>
          <p:cNvSpPr>
            <a:spLocks noGrp="1"/>
          </p:cNvSpPr>
          <p:nvPr>
            <p:ph sz="half" idx="2"/>
          </p:nvPr>
        </p:nvSpPr>
        <p:spPr>
          <a:xfrm>
            <a:off x="5654493" y="2056092"/>
            <a:ext cx="4838473" cy="4200245"/>
          </a:xfrm>
        </p:spPr>
        <p:txBody>
          <a:bodyPr>
            <a:normAutofit fontScale="92500" lnSpcReduction="10000"/>
          </a:bodyPr>
          <a:lstStyle/>
          <a:p>
            <a:r>
              <a:rPr lang="es-ES" sz="2000" dirty="0" smtClean="0"/>
              <a:t>Esta </a:t>
            </a:r>
            <a:r>
              <a:rPr lang="es-ES" sz="2000" dirty="0"/>
              <a:t>afuera de los entes sujetos a control</a:t>
            </a:r>
          </a:p>
          <a:p>
            <a:r>
              <a:rPr lang="es-ES" sz="2000" dirty="0" smtClean="0"/>
              <a:t>verificar </a:t>
            </a:r>
            <a:r>
              <a:rPr lang="es-ES" sz="2000" dirty="0"/>
              <a:t>si los actos se han realizado de conformidad a la norma </a:t>
            </a:r>
            <a:r>
              <a:rPr lang="es-ES" sz="2000" dirty="0" smtClean="0"/>
              <a:t>jurídica</a:t>
            </a:r>
          </a:p>
          <a:p>
            <a:r>
              <a:rPr lang="es-ES" sz="2000" dirty="0" smtClean="0"/>
              <a:t>determinar </a:t>
            </a:r>
            <a:r>
              <a:rPr lang="es-ES" sz="2000" dirty="0"/>
              <a:t>si la cuenta refleja </a:t>
            </a:r>
            <a:r>
              <a:rPr lang="es-ES" sz="2000" dirty="0" smtClean="0"/>
              <a:t>razonablemente la gestión económica-patrimonial y financiera</a:t>
            </a:r>
          </a:p>
          <a:p>
            <a:endParaRPr lang="es-ES" sz="2000" dirty="0"/>
          </a:p>
          <a:p>
            <a:endParaRPr lang="es-ES" sz="2000" dirty="0" smtClean="0"/>
          </a:p>
          <a:p>
            <a:endParaRPr lang="es-ES" sz="2000" dirty="0"/>
          </a:p>
          <a:p>
            <a:r>
              <a:rPr lang="es-ES" sz="2000" dirty="0" smtClean="0"/>
              <a:t>Sistema de Muestreo-facultad para ampliar el universo de control</a:t>
            </a:r>
          </a:p>
          <a:p>
            <a:endParaRPr lang="es-ES" sz="2000" dirty="0"/>
          </a:p>
          <a:p>
            <a:endParaRPr lang="es-ES" dirty="0" smtClean="0"/>
          </a:p>
          <a:p>
            <a:pPr marL="0" indent="0">
              <a:buNone/>
            </a:pPr>
            <a:endParaRPr lang="es-ES" dirty="0"/>
          </a:p>
          <a:p>
            <a:endParaRPr lang="es-ES" dirty="0"/>
          </a:p>
        </p:txBody>
      </p:sp>
    </p:spTree>
    <p:extLst>
      <p:ext uri="{BB962C8B-B14F-4D97-AF65-F5344CB8AC3E}">
        <p14:creationId xmlns:p14="http://schemas.microsoft.com/office/powerpoint/2010/main" val="24422655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1162050" y="207963"/>
            <a:ext cx="8888413" cy="696912"/>
          </a:xfrm>
        </p:spPr>
        <p:txBody>
          <a:bodyPr/>
          <a:lstStyle/>
          <a:p>
            <a:pPr algn="ctr" eaLnBrk="1" hangingPunct="1"/>
            <a:r>
              <a:rPr lang="es-ES" altLang="es-ES" sz="3000" smtClean="0"/>
              <a:t>COMPRAS, SUMINISTROS Y APROVISIONAMIENTO DE SERVICIOS  </a:t>
            </a:r>
          </a:p>
        </p:txBody>
      </p:sp>
      <p:sp>
        <p:nvSpPr>
          <p:cNvPr id="5" name="Marcador de texto 4"/>
          <p:cNvSpPr>
            <a:spLocks noGrp="1"/>
          </p:cNvSpPr>
          <p:nvPr>
            <p:ph type="body" idx="1"/>
          </p:nvPr>
        </p:nvSpPr>
        <p:spPr>
          <a:xfrm>
            <a:off x="677863" y="1174750"/>
            <a:ext cx="2076450" cy="417513"/>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smtClean="0"/>
              <a:t>COMPROMISO</a:t>
            </a:r>
          </a:p>
        </p:txBody>
      </p:sp>
      <p:sp>
        <p:nvSpPr>
          <p:cNvPr id="10" name="Marcador de texto 4"/>
          <p:cNvSpPr txBox="1">
            <a:spLocks/>
          </p:cNvSpPr>
          <p:nvPr/>
        </p:nvSpPr>
        <p:spPr>
          <a:xfrm>
            <a:off x="4278313" y="1057275"/>
            <a:ext cx="2070100" cy="5746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solidFill>
                  <a:schemeClr val="bg2">
                    <a:lumMod val="40000"/>
                    <a:lumOff val="60000"/>
                  </a:schemeClr>
                </a:solidFill>
                <a:latin typeface="+mj-lt"/>
                <a:ea typeface="+mj-ea"/>
                <a:cs typeface="+mj-cs"/>
              </a:rPr>
              <a:t>DEVENGADO</a:t>
            </a:r>
          </a:p>
        </p:txBody>
      </p:sp>
      <p:sp>
        <p:nvSpPr>
          <p:cNvPr id="15" name="Marcador de texto 4"/>
          <p:cNvSpPr txBox="1">
            <a:spLocks/>
          </p:cNvSpPr>
          <p:nvPr/>
        </p:nvSpPr>
        <p:spPr>
          <a:xfrm>
            <a:off x="7942263" y="1358900"/>
            <a:ext cx="3005137" cy="1489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endParaRPr lang="es-ES" sz="1400" dirty="0">
              <a:latin typeface="+mj-lt"/>
              <a:ea typeface="+mj-ea"/>
              <a:cs typeface="+mj-cs"/>
            </a:endParaRPr>
          </a:p>
        </p:txBody>
      </p:sp>
      <p:sp>
        <p:nvSpPr>
          <p:cNvPr id="20" name="Marcador de contenido 5"/>
          <p:cNvSpPr>
            <a:spLocks noGrp="1"/>
          </p:cNvSpPr>
          <p:nvPr>
            <p:ph sz="half" idx="2"/>
          </p:nvPr>
        </p:nvSpPr>
        <p:spPr>
          <a:xfrm>
            <a:off x="3517900" y="1625600"/>
            <a:ext cx="3514725" cy="2066925"/>
          </a:xfrm>
        </p:spPr>
        <p:txBody>
          <a:bodyPr rtlCol="0">
            <a:noAutofit/>
          </a:bodyPr>
          <a:lstStyle/>
          <a:p>
            <a:pPr eaLnBrk="1" fontAlgn="auto" hangingPunct="1">
              <a:spcAft>
                <a:spcPts val="0"/>
              </a:spcAft>
              <a:buClr>
                <a:schemeClr val="bg2">
                  <a:lumMod val="40000"/>
                  <a:lumOff val="60000"/>
                </a:schemeClr>
              </a:buClr>
              <a:buSzPct val="100000"/>
              <a:buFont typeface="Wingdings" pitchFamily="2" charset="2"/>
              <a:buChar char="Ø"/>
              <a:defRPr/>
            </a:pPr>
            <a:r>
              <a:rPr lang="es-ES" dirty="0" smtClean="0"/>
              <a:t>Factura  del proveedor</a:t>
            </a:r>
          </a:p>
          <a:p>
            <a:pPr eaLnBrk="1" fontAlgn="auto" hangingPunct="1">
              <a:spcAft>
                <a:spcPts val="0"/>
              </a:spcAft>
              <a:buClr>
                <a:schemeClr val="bg2">
                  <a:lumMod val="40000"/>
                  <a:lumOff val="60000"/>
                </a:schemeClr>
              </a:buClr>
              <a:buSzPct val="100000"/>
              <a:buFont typeface="Wingdings" pitchFamily="2" charset="2"/>
              <a:buChar char="Ø"/>
              <a:defRPr/>
            </a:pPr>
            <a:r>
              <a:rPr lang="es-ES" dirty="0" smtClean="0"/>
              <a:t>Acta de Recepción  de Bienes y/o Servicios (F-16A y F-16B)</a:t>
            </a:r>
          </a:p>
          <a:p>
            <a:pPr eaLnBrk="1" fontAlgn="auto" hangingPunct="1">
              <a:spcAft>
                <a:spcPts val="0"/>
              </a:spcAft>
              <a:buClr>
                <a:schemeClr val="bg2">
                  <a:lumMod val="40000"/>
                  <a:lumOff val="60000"/>
                </a:schemeClr>
              </a:buClr>
              <a:buSzPct val="100000"/>
              <a:buFont typeface="Wingdings" pitchFamily="2" charset="2"/>
              <a:buChar char="Ø"/>
              <a:defRPr/>
            </a:pPr>
            <a:r>
              <a:rPr lang="es-ES" dirty="0" smtClean="0"/>
              <a:t>Orden de Pago Presupuestaria (F-03)  </a:t>
            </a:r>
          </a:p>
        </p:txBody>
      </p:sp>
      <p:cxnSp>
        <p:nvCxnSpPr>
          <p:cNvPr id="23" name="22 Conector recto"/>
          <p:cNvCxnSpPr/>
          <p:nvPr/>
        </p:nvCxnSpPr>
        <p:spPr>
          <a:xfrm flipV="1">
            <a:off x="376238" y="4276725"/>
            <a:ext cx="10253662" cy="650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Marcador de texto 4"/>
          <p:cNvSpPr txBox="1">
            <a:spLocks/>
          </p:cNvSpPr>
          <p:nvPr/>
        </p:nvSpPr>
        <p:spPr>
          <a:xfrm>
            <a:off x="8216900" y="1168400"/>
            <a:ext cx="1765300" cy="465138"/>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r>
              <a:rPr lang="es-ES" sz="2000" dirty="0">
                <a:solidFill>
                  <a:schemeClr val="bg2">
                    <a:lumMod val="40000"/>
                    <a:lumOff val="60000"/>
                  </a:schemeClr>
                </a:solidFill>
                <a:latin typeface="+mj-lt"/>
                <a:ea typeface="+mj-ea"/>
                <a:cs typeface="+mj-cs"/>
              </a:rPr>
              <a:t>PAGO</a:t>
            </a:r>
          </a:p>
        </p:txBody>
      </p:sp>
      <p:sp>
        <p:nvSpPr>
          <p:cNvPr id="17" name="Marcador de texto 4"/>
          <p:cNvSpPr txBox="1">
            <a:spLocks/>
          </p:cNvSpPr>
          <p:nvPr/>
        </p:nvSpPr>
        <p:spPr>
          <a:xfrm>
            <a:off x="7458075" y="4233863"/>
            <a:ext cx="3394075" cy="992187"/>
          </a:xfrm>
          <a:prstGeom prst="rect">
            <a:avLst/>
          </a:prstGeom>
        </p:spPr>
        <p:txBody>
          <a:bodyPr anchor="b"/>
          <a:lstStyle/>
          <a:p>
            <a:pPr eaLnBrk="1" fontAlgn="auto" hangingPunct="1">
              <a:spcBef>
                <a:spcPts val="1000"/>
              </a:spcBef>
              <a:spcAft>
                <a:spcPts val="0"/>
              </a:spcAft>
              <a:buClr>
                <a:schemeClr val="bg2">
                  <a:lumMod val="40000"/>
                  <a:lumOff val="60000"/>
                </a:schemeClr>
              </a:buClr>
              <a:buSzPct val="100000"/>
              <a:buFont typeface="Wingdings" pitchFamily="2" charset="2"/>
              <a:buChar char="Ø"/>
              <a:defRPr/>
            </a:pPr>
            <a:r>
              <a:rPr lang="es-ES" dirty="0">
                <a:latin typeface="+mj-lt"/>
                <a:ea typeface="+mj-ea"/>
                <a:cs typeface="+mj-cs"/>
              </a:rPr>
              <a:t> Libros Bancos</a:t>
            </a:r>
          </a:p>
          <a:p>
            <a:pPr eaLnBrk="1" fontAlgn="auto" hangingPunct="1">
              <a:spcBef>
                <a:spcPts val="1000"/>
              </a:spcBef>
              <a:spcAft>
                <a:spcPts val="0"/>
              </a:spcAft>
              <a:buClr>
                <a:schemeClr val="bg2">
                  <a:lumMod val="40000"/>
                  <a:lumOff val="60000"/>
                </a:schemeClr>
              </a:buClr>
              <a:buSzPct val="80000"/>
              <a:defRPr/>
            </a:pPr>
            <a:r>
              <a:rPr lang="es-ES" sz="1600" dirty="0">
                <a:latin typeface="+mj-lt"/>
                <a:ea typeface="+mj-ea"/>
                <a:cs typeface="+mj-cs"/>
              </a:rPr>
              <a:t>Responsables:  Tesorero</a:t>
            </a:r>
          </a:p>
        </p:txBody>
      </p:sp>
      <p:sp>
        <p:nvSpPr>
          <p:cNvPr id="21" name="Marcador de contenido 5"/>
          <p:cNvSpPr>
            <a:spLocks noGrp="1"/>
          </p:cNvSpPr>
          <p:nvPr>
            <p:ph sz="half" idx="2"/>
          </p:nvPr>
        </p:nvSpPr>
        <p:spPr>
          <a:xfrm>
            <a:off x="122238" y="1606550"/>
            <a:ext cx="3390900" cy="1673225"/>
          </a:xfrm>
        </p:spPr>
        <p:txBody>
          <a:bodyPr rtlCol="0">
            <a:normAutofit fontScale="70000" lnSpcReduction="20000"/>
          </a:bodyPr>
          <a:lstStyle/>
          <a:p>
            <a:pPr eaLnBrk="1" fontAlgn="auto" hangingPunct="1">
              <a:spcAft>
                <a:spcPts val="0"/>
              </a:spcAft>
              <a:buClr>
                <a:schemeClr val="bg2">
                  <a:lumMod val="40000"/>
                  <a:lumOff val="60000"/>
                </a:schemeClr>
              </a:buClr>
              <a:buSzPct val="100000"/>
              <a:buFont typeface="Wingdings" pitchFamily="2" charset="2"/>
              <a:buChar char="Ø"/>
              <a:defRPr/>
            </a:pPr>
            <a:r>
              <a:rPr lang="es-ES" sz="2900" dirty="0" smtClean="0"/>
              <a:t>Nota de Pedido (F-4)</a:t>
            </a:r>
          </a:p>
          <a:p>
            <a:pPr eaLnBrk="1" fontAlgn="auto" hangingPunct="1">
              <a:spcAft>
                <a:spcPts val="0"/>
              </a:spcAft>
              <a:buClr>
                <a:schemeClr val="bg2">
                  <a:lumMod val="40000"/>
                  <a:lumOff val="60000"/>
                </a:schemeClr>
              </a:buClr>
              <a:buSzPct val="100000"/>
              <a:buFont typeface="Wingdings" pitchFamily="2" charset="2"/>
              <a:buChar char="Ø"/>
              <a:defRPr/>
            </a:pPr>
            <a:r>
              <a:rPr lang="es-ES" sz="2900" dirty="0" smtClean="0"/>
              <a:t>Acto de autoridad competente</a:t>
            </a:r>
          </a:p>
          <a:p>
            <a:pPr eaLnBrk="1" fontAlgn="auto" hangingPunct="1">
              <a:spcAft>
                <a:spcPts val="0"/>
              </a:spcAft>
              <a:buClr>
                <a:schemeClr val="bg2">
                  <a:lumMod val="40000"/>
                  <a:lumOff val="60000"/>
                </a:schemeClr>
              </a:buClr>
              <a:buSzPct val="100000"/>
              <a:buFont typeface="Wingdings" pitchFamily="2" charset="2"/>
              <a:buChar char="Ø"/>
              <a:defRPr/>
            </a:pPr>
            <a:r>
              <a:rPr lang="es-ES" sz="2900" dirty="0" smtClean="0"/>
              <a:t>Orden de Provisión     (F-15)  </a:t>
            </a:r>
          </a:p>
          <a:p>
            <a:pPr eaLnBrk="1" fontAlgn="auto" hangingPunct="1">
              <a:spcAft>
                <a:spcPts val="0"/>
              </a:spcAft>
              <a:buClr>
                <a:schemeClr val="bg2">
                  <a:lumMod val="40000"/>
                  <a:lumOff val="60000"/>
                </a:schemeClr>
              </a:buClr>
              <a:buFont typeface="Wingdings 3" charset="2"/>
              <a:buChar char=""/>
              <a:defRPr/>
            </a:pPr>
            <a:endParaRPr lang="es-ES" sz="1900" dirty="0" smtClean="0"/>
          </a:p>
          <a:p>
            <a:pPr eaLnBrk="1" fontAlgn="auto" hangingPunct="1">
              <a:spcAft>
                <a:spcPts val="0"/>
              </a:spcAft>
              <a:buClr>
                <a:schemeClr val="bg2">
                  <a:lumMod val="40000"/>
                  <a:lumOff val="60000"/>
                </a:schemeClr>
              </a:buClr>
              <a:buFont typeface="Wingdings 3" charset="2"/>
              <a:buChar char=""/>
              <a:defRPr/>
            </a:pPr>
            <a:endParaRPr lang="es-ES" sz="1900" dirty="0" smtClean="0"/>
          </a:p>
          <a:p>
            <a:pPr eaLnBrk="1" fontAlgn="auto" hangingPunct="1">
              <a:spcAft>
                <a:spcPts val="0"/>
              </a:spcAft>
              <a:buClr>
                <a:schemeClr val="bg2">
                  <a:lumMod val="40000"/>
                  <a:lumOff val="60000"/>
                </a:schemeClr>
              </a:buClr>
              <a:buFont typeface="Wingdings 3" charset="2"/>
              <a:buChar char=""/>
              <a:defRPr/>
            </a:pPr>
            <a:endParaRPr lang="es-ES" dirty="0" smtClean="0"/>
          </a:p>
          <a:p>
            <a:pPr marL="0" indent="0" eaLnBrk="1" fontAlgn="auto" hangingPunct="1">
              <a:spcAft>
                <a:spcPts val="0"/>
              </a:spcAft>
              <a:buClr>
                <a:schemeClr val="bg2">
                  <a:lumMod val="40000"/>
                  <a:lumOff val="60000"/>
                </a:schemeClr>
              </a:buClr>
              <a:buFont typeface="Wingdings 3" charset="2"/>
              <a:buNone/>
              <a:defRPr/>
            </a:pPr>
            <a:endParaRPr lang="es-ES" dirty="0" smtClean="0"/>
          </a:p>
        </p:txBody>
      </p:sp>
      <p:sp>
        <p:nvSpPr>
          <p:cNvPr id="26" name="Marcador de texto 4"/>
          <p:cNvSpPr txBox="1">
            <a:spLocks/>
          </p:cNvSpPr>
          <p:nvPr/>
        </p:nvSpPr>
        <p:spPr>
          <a:xfrm>
            <a:off x="1897063" y="3892550"/>
            <a:ext cx="3476625" cy="1362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pitchFamily="2" charset="2"/>
              <a:buChar char="Ø"/>
              <a:defRPr/>
            </a:pPr>
            <a:endParaRPr lang="es-ES" sz="2000" dirty="0">
              <a:latin typeface="+mn-lt"/>
              <a:cs typeface="+mn-cs"/>
            </a:endParaRPr>
          </a:p>
        </p:txBody>
      </p:sp>
      <p:sp>
        <p:nvSpPr>
          <p:cNvPr id="27" name="Marcador de texto 4"/>
          <p:cNvSpPr txBox="1">
            <a:spLocks/>
          </p:cNvSpPr>
          <p:nvPr/>
        </p:nvSpPr>
        <p:spPr>
          <a:xfrm>
            <a:off x="7410450" y="5135563"/>
            <a:ext cx="3843338" cy="1600200"/>
          </a:xfrm>
          <a:prstGeom prst="rect">
            <a:avLst/>
          </a:prstGeom>
        </p:spPr>
        <p:txBody>
          <a:bodyPr anchor="b"/>
          <a:lstStyle/>
          <a:p>
            <a:pPr eaLnBrk="1" fontAlgn="auto" hangingPunct="1">
              <a:spcBef>
                <a:spcPts val="1000"/>
              </a:spcBef>
              <a:spcAft>
                <a:spcPts val="0"/>
              </a:spcAft>
              <a:buClr>
                <a:schemeClr val="bg2">
                  <a:lumMod val="40000"/>
                  <a:lumOff val="60000"/>
                </a:schemeClr>
              </a:buClr>
              <a:buSzPct val="100000"/>
              <a:buFont typeface="Wingdings" pitchFamily="2" charset="2"/>
              <a:buChar char="Ø"/>
              <a:defRPr/>
            </a:pPr>
            <a:r>
              <a:rPr lang="es-ES" dirty="0">
                <a:latin typeface="+mn-lt"/>
              </a:rPr>
              <a:t> Libro Ingresos - Egresos</a:t>
            </a:r>
          </a:p>
          <a:p>
            <a:pPr marL="274638" indent="-274638" eaLnBrk="1" fontAlgn="auto" hangingPunct="1">
              <a:spcBef>
                <a:spcPts val="1000"/>
              </a:spcBef>
              <a:spcAft>
                <a:spcPts val="0"/>
              </a:spcAft>
              <a:buClr>
                <a:schemeClr val="bg2">
                  <a:lumMod val="40000"/>
                  <a:lumOff val="60000"/>
                </a:schemeClr>
              </a:buClr>
              <a:buSzPct val="100000"/>
              <a:buFont typeface="Wingdings" pitchFamily="2" charset="2"/>
              <a:buChar char="Ø"/>
              <a:defRPr/>
            </a:pPr>
            <a:r>
              <a:rPr lang="es-ES" dirty="0">
                <a:latin typeface="+mn-lt"/>
              </a:rPr>
              <a:t>Registro Permanente de  Inventario</a:t>
            </a:r>
          </a:p>
          <a:p>
            <a:pPr eaLnBrk="1" fontAlgn="auto" hangingPunct="1">
              <a:spcBef>
                <a:spcPts val="1000"/>
              </a:spcBef>
              <a:spcAft>
                <a:spcPts val="0"/>
              </a:spcAft>
              <a:buClr>
                <a:schemeClr val="bg2">
                  <a:lumMod val="40000"/>
                  <a:lumOff val="60000"/>
                </a:schemeClr>
              </a:buClr>
              <a:buSzPct val="80000"/>
              <a:defRPr/>
            </a:pPr>
            <a:r>
              <a:rPr lang="es-ES" sz="1600" dirty="0">
                <a:latin typeface="+mj-lt"/>
                <a:ea typeface="+mj-ea"/>
                <a:cs typeface="+mj-cs"/>
              </a:rPr>
              <a:t>Responsables: Jefe  Contable</a:t>
            </a:r>
          </a:p>
        </p:txBody>
      </p:sp>
      <p:sp>
        <p:nvSpPr>
          <p:cNvPr id="28" name="Marcador de contenido 5"/>
          <p:cNvSpPr>
            <a:spLocks noGrp="1"/>
          </p:cNvSpPr>
          <p:nvPr>
            <p:ph sz="half" idx="2"/>
          </p:nvPr>
        </p:nvSpPr>
        <p:spPr>
          <a:xfrm>
            <a:off x="7108825" y="1592263"/>
            <a:ext cx="3910013" cy="1836737"/>
          </a:xfrm>
        </p:spPr>
        <p:txBody>
          <a:bodyPr rtlCol="0">
            <a:normAutofit fontScale="25000" lnSpcReduction="20000"/>
          </a:bodyPr>
          <a:lstStyle/>
          <a:p>
            <a:pPr algn="just" eaLnBrk="1" fontAlgn="auto" hangingPunct="1">
              <a:spcAft>
                <a:spcPts val="0"/>
              </a:spcAft>
              <a:buClr>
                <a:schemeClr val="bg2">
                  <a:lumMod val="40000"/>
                  <a:lumOff val="60000"/>
                </a:schemeClr>
              </a:buClr>
              <a:buSzPct val="100000"/>
              <a:buFont typeface="Wingdings" pitchFamily="2" charset="2"/>
              <a:buChar char="Ø"/>
              <a:defRPr/>
            </a:pPr>
            <a:r>
              <a:rPr lang="es-ES" sz="8000" dirty="0" smtClean="0"/>
              <a:t>Realizarse </a:t>
            </a:r>
            <a:r>
              <a:rPr lang="es-ES" sz="8000" dirty="0"/>
              <a:t>con cheque </a:t>
            </a:r>
            <a:r>
              <a:rPr lang="es-ES" sz="8000" dirty="0" smtClean="0"/>
              <a:t>nominativo</a:t>
            </a:r>
          </a:p>
          <a:p>
            <a:pPr marL="0" indent="0" eaLnBrk="1" fontAlgn="auto" hangingPunct="1">
              <a:spcAft>
                <a:spcPts val="0"/>
              </a:spcAft>
              <a:buClr>
                <a:schemeClr val="bg2">
                  <a:lumMod val="40000"/>
                  <a:lumOff val="60000"/>
                </a:schemeClr>
              </a:buClr>
              <a:buSzPct val="100000"/>
              <a:buFont typeface="Wingdings 3" pitchFamily="18" charset="2"/>
              <a:buNone/>
              <a:tabLst>
                <a:tab pos="355600" algn="l"/>
              </a:tabLst>
              <a:defRPr/>
            </a:pPr>
            <a:r>
              <a:rPr lang="es-ES" sz="8000" dirty="0" smtClean="0"/>
              <a:t>	* Excepción</a:t>
            </a:r>
            <a:r>
              <a:rPr lang="es-ES" sz="8000" dirty="0"/>
              <a:t>:  Caja Chica</a:t>
            </a:r>
          </a:p>
          <a:p>
            <a:pPr eaLnBrk="1" fontAlgn="auto" hangingPunct="1">
              <a:spcAft>
                <a:spcPts val="0"/>
              </a:spcAft>
              <a:buClr>
                <a:schemeClr val="bg2">
                  <a:lumMod val="40000"/>
                  <a:lumOff val="60000"/>
                </a:schemeClr>
              </a:buClr>
              <a:buSzPct val="100000"/>
              <a:buFont typeface="Wingdings" pitchFamily="2" charset="2"/>
              <a:buChar char="Ø"/>
              <a:defRPr/>
            </a:pPr>
            <a:r>
              <a:rPr lang="es-ES" sz="8000" dirty="0" smtClean="0"/>
              <a:t>Recibo (F-36)</a:t>
            </a:r>
          </a:p>
          <a:p>
            <a:pPr eaLnBrk="1" fontAlgn="auto" hangingPunct="1">
              <a:spcAft>
                <a:spcPts val="0"/>
              </a:spcAft>
              <a:buClr>
                <a:schemeClr val="bg2">
                  <a:lumMod val="40000"/>
                  <a:lumOff val="60000"/>
                </a:schemeClr>
              </a:buClr>
              <a:buFont typeface="Wingdings 3" charset="2"/>
              <a:buChar char=""/>
              <a:defRPr/>
            </a:pPr>
            <a:endParaRPr lang="es-ES" sz="1900" dirty="0" smtClean="0"/>
          </a:p>
          <a:p>
            <a:pPr eaLnBrk="1" fontAlgn="auto" hangingPunct="1">
              <a:spcAft>
                <a:spcPts val="0"/>
              </a:spcAft>
              <a:buClr>
                <a:schemeClr val="bg2">
                  <a:lumMod val="40000"/>
                  <a:lumOff val="60000"/>
                </a:schemeClr>
              </a:buClr>
              <a:buFont typeface="Wingdings 3" charset="2"/>
              <a:buChar char=""/>
              <a:defRPr/>
            </a:pPr>
            <a:endParaRPr lang="es-ES" sz="1900" dirty="0" smtClean="0"/>
          </a:p>
          <a:p>
            <a:pPr eaLnBrk="1" fontAlgn="auto" hangingPunct="1">
              <a:spcAft>
                <a:spcPts val="0"/>
              </a:spcAft>
              <a:buClr>
                <a:schemeClr val="bg2">
                  <a:lumMod val="40000"/>
                  <a:lumOff val="60000"/>
                </a:schemeClr>
              </a:buClr>
              <a:buFont typeface="Wingdings 3" charset="2"/>
              <a:buChar char=""/>
              <a:defRPr/>
            </a:pPr>
            <a:endParaRPr lang="es-ES" dirty="0" smtClean="0"/>
          </a:p>
          <a:p>
            <a:pPr marL="0" indent="0" eaLnBrk="1" fontAlgn="auto" hangingPunct="1">
              <a:spcAft>
                <a:spcPts val="0"/>
              </a:spcAft>
              <a:buClr>
                <a:schemeClr val="bg2">
                  <a:lumMod val="40000"/>
                  <a:lumOff val="60000"/>
                </a:schemeClr>
              </a:buClr>
              <a:buFont typeface="Wingdings 3" charset="2"/>
              <a:buNone/>
              <a:defRPr/>
            </a:pPr>
            <a:endParaRPr lang="es-ES" dirty="0" smtClean="0"/>
          </a:p>
        </p:txBody>
      </p:sp>
      <p:sp>
        <p:nvSpPr>
          <p:cNvPr id="31" name="30 Flecha abajo"/>
          <p:cNvSpPr/>
          <p:nvPr/>
        </p:nvSpPr>
        <p:spPr>
          <a:xfrm>
            <a:off x="4922838" y="4117975"/>
            <a:ext cx="447675" cy="681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32" name="Marcador de texto 4"/>
          <p:cNvSpPr txBox="1">
            <a:spLocks/>
          </p:cNvSpPr>
          <p:nvPr/>
        </p:nvSpPr>
        <p:spPr>
          <a:xfrm>
            <a:off x="3592513" y="4338638"/>
            <a:ext cx="3759200" cy="2159000"/>
          </a:xfrm>
          <a:prstGeom prst="rect">
            <a:avLst/>
          </a:prstGeom>
        </p:spPr>
        <p:txBody>
          <a:bodyPr anchor="b"/>
          <a:lstStyle/>
          <a:p>
            <a:pPr eaLnBrk="1" fontAlgn="auto" hangingPunct="1">
              <a:spcBef>
                <a:spcPts val="1000"/>
              </a:spcBef>
              <a:spcAft>
                <a:spcPts val="0"/>
              </a:spcAft>
              <a:buClr>
                <a:schemeClr val="bg2">
                  <a:lumMod val="40000"/>
                  <a:lumOff val="60000"/>
                </a:schemeClr>
              </a:buClr>
              <a:buSzPct val="100000"/>
              <a:buFont typeface="Wingdings" pitchFamily="2" charset="2"/>
              <a:buChar char="Ø"/>
              <a:defRPr/>
            </a:pPr>
            <a:r>
              <a:rPr lang="es-ES" dirty="0">
                <a:latin typeface="+mn-lt"/>
                <a:cs typeface="+mn-cs"/>
              </a:rPr>
              <a:t> Registro Deuda Exigible (</a:t>
            </a:r>
            <a:r>
              <a:rPr lang="es-ES" sz="1600" dirty="0">
                <a:latin typeface="+mn-lt"/>
                <a:cs typeface="+mn-cs"/>
              </a:rPr>
              <a:t>Presupuestariamente) </a:t>
            </a:r>
          </a:p>
          <a:p>
            <a:pPr eaLnBrk="1" fontAlgn="auto" hangingPunct="1">
              <a:spcBef>
                <a:spcPts val="1000"/>
              </a:spcBef>
              <a:spcAft>
                <a:spcPts val="0"/>
              </a:spcAft>
              <a:buClr>
                <a:schemeClr val="bg2">
                  <a:lumMod val="40000"/>
                  <a:lumOff val="60000"/>
                </a:schemeClr>
              </a:buClr>
              <a:buSzPct val="100000"/>
              <a:buFont typeface="Wingdings" pitchFamily="2" charset="2"/>
              <a:buChar char="Ø"/>
              <a:defRPr/>
            </a:pPr>
            <a:r>
              <a:rPr lang="es-ES" dirty="0">
                <a:latin typeface="+mn-lt"/>
                <a:cs typeface="+mn-cs"/>
              </a:rPr>
              <a:t> Registro de Acreedores </a:t>
            </a:r>
          </a:p>
          <a:p>
            <a:pPr eaLnBrk="1" fontAlgn="auto" hangingPunct="1">
              <a:spcBef>
                <a:spcPts val="1000"/>
              </a:spcBef>
              <a:spcAft>
                <a:spcPts val="0"/>
              </a:spcAft>
              <a:buClr>
                <a:schemeClr val="bg2">
                  <a:lumMod val="40000"/>
                  <a:lumOff val="60000"/>
                </a:schemeClr>
              </a:buClr>
              <a:buSzPct val="80000"/>
              <a:defRPr/>
            </a:pPr>
            <a:r>
              <a:rPr lang="es-ES" sz="1600" dirty="0">
                <a:latin typeface="+mn-lt"/>
                <a:cs typeface="+mn-cs"/>
              </a:rPr>
              <a:t>(Por cada Acreedor)</a:t>
            </a:r>
          </a:p>
          <a:p>
            <a:pPr eaLnBrk="1" fontAlgn="auto" hangingPunct="1">
              <a:spcBef>
                <a:spcPts val="1000"/>
              </a:spcBef>
              <a:spcAft>
                <a:spcPts val="0"/>
              </a:spcAft>
              <a:buClr>
                <a:schemeClr val="bg2">
                  <a:lumMod val="40000"/>
                  <a:lumOff val="60000"/>
                </a:schemeClr>
              </a:buClr>
              <a:buSzPct val="80000"/>
              <a:defRPr/>
            </a:pPr>
            <a:r>
              <a:rPr lang="es-ES" dirty="0">
                <a:latin typeface="+mn-lt"/>
                <a:cs typeface="+mn-cs"/>
              </a:rPr>
              <a:t>Responsable: Jefe Contable</a:t>
            </a:r>
          </a:p>
        </p:txBody>
      </p:sp>
      <p:sp>
        <p:nvSpPr>
          <p:cNvPr id="16400" name="1 Rectángulo"/>
          <p:cNvSpPr>
            <a:spLocks noChangeArrowheads="1"/>
          </p:cNvSpPr>
          <p:nvPr/>
        </p:nvSpPr>
        <p:spPr bwMode="auto">
          <a:xfrm>
            <a:off x="373063" y="4573588"/>
            <a:ext cx="3048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000"/>
              </a:spcBef>
              <a:buClr>
                <a:srgbClr val="919ACA"/>
              </a:buClr>
              <a:buSzPct val="100000"/>
              <a:buFont typeface="Wingdings" pitchFamily="2" charset="2"/>
              <a:buChar char="Ø"/>
            </a:pPr>
            <a:r>
              <a:rPr lang="es-ES" altLang="es-ES" sz="2000">
                <a:solidFill>
                  <a:srgbClr val="F2F2F2"/>
                </a:solidFill>
                <a:latin typeface="Century Gothic" pitchFamily="34" charset="0"/>
              </a:rPr>
              <a:t> Registro Analítico de       Compromisos e Imputaciones</a:t>
            </a:r>
          </a:p>
          <a:p>
            <a:pPr eaLnBrk="1" hangingPunct="1">
              <a:spcBef>
                <a:spcPts val="1000"/>
              </a:spcBef>
              <a:buClr>
                <a:srgbClr val="919ACA"/>
              </a:buClr>
              <a:buSzPct val="80000"/>
            </a:pPr>
            <a:r>
              <a:rPr lang="es-ES" altLang="es-ES">
                <a:solidFill>
                  <a:srgbClr val="F2F2F2"/>
                </a:solidFill>
                <a:latin typeface="Century Gothic" pitchFamily="34" charset="0"/>
              </a:rPr>
              <a:t>Responsable: Jefe Contable</a:t>
            </a:r>
          </a:p>
        </p:txBody>
      </p:sp>
      <p:sp>
        <p:nvSpPr>
          <p:cNvPr id="3" name="2 CuadroTexto"/>
          <p:cNvSpPr txBox="1"/>
          <p:nvPr/>
        </p:nvSpPr>
        <p:spPr>
          <a:xfrm>
            <a:off x="3094038" y="3692525"/>
            <a:ext cx="4708525" cy="400050"/>
          </a:xfrm>
          <a:prstGeom prst="rect">
            <a:avLst/>
          </a:prstGeom>
          <a:noFill/>
        </p:spPr>
        <p:txBody>
          <a:bodyPr>
            <a:spAutoFit/>
          </a:bodyPr>
          <a:lstStyle/>
          <a:p>
            <a:pPr>
              <a:defRPr/>
            </a:pPr>
            <a:r>
              <a:rPr lang="es-AR" sz="2000" dirty="0">
                <a:latin typeface="+mn-lt"/>
              </a:rPr>
              <a:t>(La parte Devengada y no pagada)</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4"/>
          <p:cNvSpPr txBox="1">
            <a:spLocks/>
          </p:cNvSpPr>
          <p:nvPr/>
        </p:nvSpPr>
        <p:spPr>
          <a:xfrm>
            <a:off x="7942263" y="1358900"/>
            <a:ext cx="3005137" cy="1489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endParaRPr lang="es-ES" sz="1400" dirty="0">
              <a:latin typeface="+mj-lt"/>
              <a:ea typeface="+mj-ea"/>
              <a:cs typeface="+mj-cs"/>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513" y="0"/>
            <a:ext cx="4257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63" y="0"/>
            <a:ext cx="4227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4"/>
          <p:cNvSpPr txBox="1">
            <a:spLocks/>
          </p:cNvSpPr>
          <p:nvPr/>
        </p:nvSpPr>
        <p:spPr>
          <a:xfrm>
            <a:off x="7942263" y="1358900"/>
            <a:ext cx="3005137" cy="1489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endParaRPr lang="es-ES" sz="1400" dirty="0">
              <a:latin typeface="+mj-lt"/>
              <a:ea typeface="+mj-ea"/>
              <a:cs typeface="+mj-cs"/>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0"/>
            <a:ext cx="422592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0"/>
            <a:ext cx="4324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4"/>
          <p:cNvSpPr txBox="1">
            <a:spLocks/>
          </p:cNvSpPr>
          <p:nvPr/>
        </p:nvSpPr>
        <p:spPr>
          <a:xfrm>
            <a:off x="7942263" y="1358900"/>
            <a:ext cx="3005137" cy="1489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endParaRPr lang="es-ES" sz="1400" dirty="0">
              <a:latin typeface="+mj-lt"/>
              <a:ea typeface="+mj-ea"/>
              <a:cs typeface="+mj-cs"/>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0"/>
            <a:ext cx="4719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4"/>
          <p:cNvSpPr txBox="1">
            <a:spLocks/>
          </p:cNvSpPr>
          <p:nvPr/>
        </p:nvSpPr>
        <p:spPr>
          <a:xfrm>
            <a:off x="7942263" y="1358900"/>
            <a:ext cx="3005137" cy="1489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endParaRPr lang="es-ES" sz="1400" dirty="0">
              <a:latin typeface="+mj-lt"/>
              <a:ea typeface="+mj-ea"/>
              <a:cs typeface="+mj-cs"/>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43402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4"/>
          <p:cNvSpPr txBox="1">
            <a:spLocks/>
          </p:cNvSpPr>
          <p:nvPr/>
        </p:nvSpPr>
        <p:spPr>
          <a:xfrm>
            <a:off x="7942263" y="1358900"/>
            <a:ext cx="3005137" cy="1489075"/>
          </a:xfrm>
          <a:prstGeom prst="rect">
            <a:avLst/>
          </a:prstGeom>
        </p:spPr>
        <p:txBody>
          <a:bodyPr anchor="b"/>
          <a:lstStyle/>
          <a:p>
            <a:pPr eaLnBrk="1" fontAlgn="auto" hangingPunct="1">
              <a:spcBef>
                <a:spcPts val="1000"/>
              </a:spcBef>
              <a:spcAft>
                <a:spcPts val="0"/>
              </a:spcAft>
              <a:buClr>
                <a:schemeClr val="bg2">
                  <a:lumMod val="40000"/>
                  <a:lumOff val="60000"/>
                </a:schemeClr>
              </a:buClr>
              <a:buSzPct val="80000"/>
              <a:buFont typeface="Wingdings 3" charset="2"/>
              <a:buNone/>
              <a:defRPr/>
            </a:pPr>
            <a:endParaRPr lang="es-ES" sz="1400" dirty="0">
              <a:latin typeface="+mj-lt"/>
              <a:ea typeface="+mj-ea"/>
              <a:cs typeface="+mj-cs"/>
            </a:endParaRPr>
          </a:p>
        </p:txBody>
      </p:sp>
      <p:pic>
        <p:nvPicPr>
          <p:cNvPr id="21507" name="Picture 2" descr="Modelo RA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01600"/>
            <a:ext cx="10194925"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1192213" y="0"/>
            <a:ext cx="8888412" cy="696913"/>
          </a:xfrm>
        </p:spPr>
        <p:txBody>
          <a:bodyPr/>
          <a:lstStyle/>
          <a:p>
            <a:pPr algn="ctr" eaLnBrk="1" hangingPunct="1"/>
            <a:r>
              <a:rPr lang="es-ES" altLang="es-ES" sz="3000" smtClean="0"/>
              <a:t>OBRAS O TRABAJOS PÚBLICOS EJECUTADOS POR ADMINISTRACIÓN</a:t>
            </a:r>
          </a:p>
        </p:txBody>
      </p:sp>
      <p:sp>
        <p:nvSpPr>
          <p:cNvPr id="5" name="Marcador de texto 4"/>
          <p:cNvSpPr>
            <a:spLocks noGrp="1"/>
          </p:cNvSpPr>
          <p:nvPr>
            <p:ph type="body" idx="1"/>
          </p:nvPr>
        </p:nvSpPr>
        <p:spPr>
          <a:xfrm>
            <a:off x="303213" y="862013"/>
            <a:ext cx="2076450" cy="417512"/>
          </a:xfrm>
        </p:spPr>
        <p:txBody>
          <a:bodyPr rtlCol="0"/>
          <a:lstStyle/>
          <a:p>
            <a:pPr eaLnBrk="1" fontAlgn="auto" hangingPunct="1">
              <a:spcAft>
                <a:spcPts val="0"/>
              </a:spcAft>
              <a:buClr>
                <a:schemeClr val="bg2">
                  <a:lumMod val="40000"/>
                  <a:lumOff val="60000"/>
                </a:schemeClr>
              </a:buClr>
              <a:buFont typeface="Wingdings 3" charset="2"/>
              <a:buNone/>
              <a:defRPr/>
            </a:pPr>
            <a:r>
              <a:rPr lang="es-ES" sz="2000" dirty="0"/>
              <a:t>C</a:t>
            </a:r>
            <a:r>
              <a:rPr lang="es-ES" sz="2000" dirty="0" smtClean="0"/>
              <a:t>OMPROMISO</a:t>
            </a:r>
          </a:p>
        </p:txBody>
      </p:sp>
      <p:sp>
        <p:nvSpPr>
          <p:cNvPr id="21" name="Marcador de contenido 5"/>
          <p:cNvSpPr>
            <a:spLocks noGrp="1"/>
          </p:cNvSpPr>
          <p:nvPr>
            <p:ph sz="half" idx="2"/>
          </p:nvPr>
        </p:nvSpPr>
        <p:spPr>
          <a:xfrm>
            <a:off x="1355725" y="1249363"/>
            <a:ext cx="9013825" cy="3489325"/>
          </a:xfrm>
        </p:spPr>
        <p:txBody>
          <a:bodyPr rtlCol="0">
            <a:normAutofit fontScale="92500" lnSpcReduction="10000"/>
          </a:bodyPr>
          <a:lstStyle/>
          <a:p>
            <a:pPr eaLnBrk="1" fontAlgn="auto" hangingPunct="1">
              <a:spcAft>
                <a:spcPts val="0"/>
              </a:spcAft>
              <a:buClr>
                <a:schemeClr val="bg2">
                  <a:lumMod val="40000"/>
                  <a:lumOff val="60000"/>
                </a:schemeClr>
              </a:buClr>
              <a:buSzPct val="100000"/>
              <a:buFont typeface="Wingdings" pitchFamily="2" charset="2"/>
              <a:buChar char="Ø"/>
              <a:defRPr/>
            </a:pPr>
            <a:r>
              <a:rPr lang="es-ES" sz="2400" u="sng" dirty="0" smtClean="0"/>
              <a:t>Planos Generales y de detalle</a:t>
            </a:r>
          </a:p>
          <a:p>
            <a:pPr eaLnBrk="1" fontAlgn="auto" hangingPunct="1">
              <a:spcAft>
                <a:spcPts val="0"/>
              </a:spcAft>
              <a:buClr>
                <a:schemeClr val="bg2">
                  <a:lumMod val="40000"/>
                  <a:lumOff val="60000"/>
                </a:schemeClr>
              </a:buClr>
              <a:buSzPct val="100000"/>
              <a:buFont typeface="Wingdings" pitchFamily="2" charset="2"/>
              <a:buChar char="Ø"/>
              <a:defRPr/>
            </a:pPr>
            <a:r>
              <a:rPr lang="es-ES" sz="2400" dirty="0" smtClean="0"/>
              <a:t>Cómputos métricos  y Presupuesto Total</a:t>
            </a:r>
          </a:p>
          <a:p>
            <a:pPr eaLnBrk="1" fontAlgn="auto" hangingPunct="1">
              <a:spcAft>
                <a:spcPts val="0"/>
              </a:spcAft>
              <a:buClr>
                <a:schemeClr val="bg2">
                  <a:lumMod val="40000"/>
                  <a:lumOff val="60000"/>
                </a:schemeClr>
              </a:buClr>
              <a:buSzPct val="100000"/>
              <a:buFont typeface="Wingdings" pitchFamily="2" charset="2"/>
              <a:buChar char="Ø"/>
              <a:defRPr/>
            </a:pPr>
            <a:r>
              <a:rPr lang="es-ES" sz="2400" u="sng" dirty="0" smtClean="0"/>
              <a:t>Memoria descriptiva</a:t>
            </a:r>
          </a:p>
          <a:p>
            <a:pPr eaLnBrk="1" fontAlgn="auto" hangingPunct="1">
              <a:spcAft>
                <a:spcPts val="0"/>
              </a:spcAft>
              <a:buClr>
                <a:schemeClr val="bg2">
                  <a:lumMod val="40000"/>
                  <a:lumOff val="60000"/>
                </a:schemeClr>
              </a:buClr>
              <a:buSzPct val="100000"/>
              <a:buFont typeface="Wingdings" pitchFamily="2" charset="2"/>
              <a:buChar char="Ø"/>
              <a:defRPr/>
            </a:pPr>
            <a:r>
              <a:rPr lang="es-ES" sz="2400" dirty="0" smtClean="0"/>
              <a:t>Fecha de iniciación y finalización de obra</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400" dirty="0" smtClean="0"/>
              <a:t>Plan de ejecución, indicando el costo de los materiales, equipos, herramientas y gastos que se estima realizar</a:t>
            </a:r>
          </a:p>
          <a:p>
            <a:pPr algn="just" eaLnBrk="1" fontAlgn="auto" hangingPunct="1">
              <a:spcAft>
                <a:spcPts val="0"/>
              </a:spcAft>
              <a:buClr>
                <a:schemeClr val="bg2">
                  <a:lumMod val="40000"/>
                  <a:lumOff val="60000"/>
                </a:schemeClr>
              </a:buClr>
              <a:buSzPct val="100000"/>
              <a:buFont typeface="Wingdings" pitchFamily="2" charset="2"/>
              <a:buChar char="Ø"/>
              <a:defRPr/>
            </a:pPr>
            <a:r>
              <a:rPr lang="es-ES" sz="2400" dirty="0" smtClean="0"/>
              <a:t>Decreto que autorice la ejecución de  la obra</a:t>
            </a:r>
          </a:p>
          <a:p>
            <a:pPr eaLnBrk="1" fontAlgn="auto" hangingPunct="1">
              <a:spcAft>
                <a:spcPts val="0"/>
              </a:spcAft>
              <a:buClr>
                <a:schemeClr val="bg2">
                  <a:lumMod val="40000"/>
                  <a:lumOff val="60000"/>
                </a:schemeClr>
              </a:buClr>
              <a:buSzPct val="100000"/>
              <a:buFont typeface="Wingdings" pitchFamily="2" charset="2"/>
              <a:buChar char="Ø"/>
              <a:defRPr/>
            </a:pPr>
            <a:r>
              <a:rPr lang="es-ES" sz="2400" dirty="0" smtClean="0"/>
              <a:t>Orden de Provisión (F-15) </a:t>
            </a:r>
            <a:endParaRPr lang="es-ES" sz="1900" dirty="0" smtClean="0"/>
          </a:p>
        </p:txBody>
      </p:sp>
      <p:sp>
        <p:nvSpPr>
          <p:cNvPr id="2" name="Rectángulo 1"/>
          <p:cNvSpPr/>
          <p:nvPr/>
        </p:nvSpPr>
        <p:spPr>
          <a:xfrm>
            <a:off x="414338" y="4741863"/>
            <a:ext cx="10896600" cy="1016000"/>
          </a:xfrm>
          <a:prstGeom prst="rect">
            <a:avLst/>
          </a:prstGeom>
        </p:spPr>
        <p:txBody>
          <a:bodyPr>
            <a:spAutoFit/>
          </a:bodyPr>
          <a:lstStyle/>
          <a:p>
            <a:pPr marL="0"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DEVENGADO  </a:t>
            </a:r>
          </a:p>
          <a:p>
            <a:pPr marL="1255713" lvl="1" indent="-342900" eaLnBrk="1" fontAlgn="auto" hangingPunct="1">
              <a:spcAft>
                <a:spcPts val="0"/>
              </a:spcAft>
              <a:buClr>
                <a:schemeClr val="bg2">
                  <a:lumMod val="40000"/>
                  <a:lumOff val="60000"/>
                </a:schemeClr>
              </a:buClr>
              <a:buFont typeface="Wingdings" pitchFamily="2" charset="2"/>
              <a:buChar char="Ø"/>
              <a:defRPr/>
            </a:pPr>
            <a:r>
              <a:rPr lang="es-ES" sz="2000" dirty="0">
                <a:latin typeface="+mj-lt"/>
                <a:cs typeface="Arial" panose="020B0604020202020204" pitchFamily="34" charset="0"/>
              </a:rPr>
              <a:t>Factura – Certificación por parte del responsable Técnico</a:t>
            </a:r>
          </a:p>
          <a:p>
            <a:pPr marL="1255713" lvl="1" indent="-342900" eaLnBrk="1" fontAlgn="auto" hangingPunct="1">
              <a:spcAft>
                <a:spcPts val="0"/>
              </a:spcAft>
              <a:buClr>
                <a:schemeClr val="bg2">
                  <a:lumMod val="40000"/>
                  <a:lumOff val="60000"/>
                </a:schemeClr>
              </a:buClr>
              <a:buFont typeface="Wingdings" pitchFamily="2" charset="2"/>
              <a:buChar char="Ø"/>
              <a:defRPr/>
            </a:pPr>
            <a:r>
              <a:rPr lang="es-ES" sz="2000" dirty="0">
                <a:latin typeface="+mj-lt"/>
                <a:cs typeface="Arial" panose="020B0604020202020204" pitchFamily="34" charset="0"/>
              </a:rPr>
              <a:t>Decreto que ordene el pago. Orden de Pago Presupuestaria (F-03)</a:t>
            </a:r>
            <a:endParaRPr lang="es-ES" sz="2000" dirty="0">
              <a:solidFill>
                <a:schemeClr val="bg2">
                  <a:lumMod val="40000"/>
                  <a:lumOff val="60000"/>
                </a:schemeClr>
              </a:solidFill>
              <a:latin typeface="+mj-lt"/>
              <a:cs typeface="Arial" panose="020B0604020202020204" pitchFamily="34" charset="0"/>
            </a:endParaRPr>
          </a:p>
        </p:txBody>
      </p:sp>
      <p:sp>
        <p:nvSpPr>
          <p:cNvPr id="6" name="Rectángulo 5"/>
          <p:cNvSpPr/>
          <p:nvPr/>
        </p:nvSpPr>
        <p:spPr>
          <a:xfrm>
            <a:off x="414338" y="5786438"/>
            <a:ext cx="10863262" cy="708025"/>
          </a:xfrm>
          <a:prstGeom prst="rect">
            <a:avLst/>
          </a:prstGeom>
        </p:spPr>
        <p:txBody>
          <a:bodyPr>
            <a:spAutoFit/>
          </a:bodyPr>
          <a:lstStyle/>
          <a:p>
            <a:pPr marL="0"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PAGO	</a:t>
            </a:r>
          </a:p>
          <a:p>
            <a:pPr marL="1255713" lvl="1" indent="-342900" eaLnBrk="1" fontAlgn="auto" hangingPunct="1">
              <a:spcAft>
                <a:spcPts val="0"/>
              </a:spcAft>
              <a:buClr>
                <a:schemeClr val="bg2">
                  <a:lumMod val="40000"/>
                  <a:lumOff val="60000"/>
                </a:schemeClr>
              </a:buClr>
              <a:buFont typeface="Wingdings" pitchFamily="2" charset="2"/>
              <a:buChar char="Ø"/>
              <a:defRPr/>
            </a:pPr>
            <a:r>
              <a:rPr lang="es-ES" sz="2000" dirty="0">
                <a:latin typeface="+mj-lt"/>
                <a:cs typeface="Arial" panose="020B0604020202020204" pitchFamily="34" charset="0"/>
              </a:rPr>
              <a:t>Cheque nominativo – Recibo de Pago (F-36)</a:t>
            </a:r>
            <a:endParaRPr lang="es-ES" sz="2000" dirty="0">
              <a:solidFill>
                <a:schemeClr val="bg2">
                  <a:lumMod val="40000"/>
                  <a:lumOff val="60000"/>
                </a:schemeClr>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1162050" y="241300"/>
            <a:ext cx="8888413" cy="696913"/>
          </a:xfrm>
        </p:spPr>
        <p:txBody>
          <a:bodyPr/>
          <a:lstStyle/>
          <a:p>
            <a:pPr algn="ctr" eaLnBrk="1" hangingPunct="1"/>
            <a:r>
              <a:rPr lang="es-ES" altLang="es-ES" sz="3000" smtClean="0"/>
              <a:t>OBRAS O TRABAJOS PÚBLICOS EJECUTADOS POR TERCEROS </a:t>
            </a:r>
          </a:p>
        </p:txBody>
      </p:sp>
      <p:sp>
        <p:nvSpPr>
          <p:cNvPr id="5" name="Marcador de texto 4"/>
          <p:cNvSpPr>
            <a:spLocks noGrp="1"/>
          </p:cNvSpPr>
          <p:nvPr>
            <p:ph type="body" idx="1"/>
          </p:nvPr>
        </p:nvSpPr>
        <p:spPr>
          <a:xfrm>
            <a:off x="441325" y="1116013"/>
            <a:ext cx="2335213" cy="484187"/>
          </a:xfrm>
        </p:spPr>
        <p:txBody>
          <a:bodyPr rtlCol="0"/>
          <a:lstStyle/>
          <a:p>
            <a:pPr eaLnBrk="1" fontAlgn="auto" hangingPunct="1">
              <a:spcAft>
                <a:spcPts val="0"/>
              </a:spcAft>
              <a:buClr>
                <a:schemeClr val="bg2">
                  <a:lumMod val="40000"/>
                  <a:lumOff val="60000"/>
                </a:schemeClr>
              </a:buClr>
              <a:defRPr/>
            </a:pPr>
            <a:r>
              <a:rPr lang="es-ES" sz="2000" dirty="0" smtClean="0"/>
              <a:t>COMPROMISO</a:t>
            </a:r>
          </a:p>
        </p:txBody>
      </p:sp>
      <p:sp>
        <p:nvSpPr>
          <p:cNvPr id="21" name="Marcador de contenido 5"/>
          <p:cNvSpPr>
            <a:spLocks noGrp="1"/>
          </p:cNvSpPr>
          <p:nvPr>
            <p:ph sz="half" idx="2"/>
          </p:nvPr>
        </p:nvSpPr>
        <p:spPr>
          <a:xfrm>
            <a:off x="1752600" y="1666875"/>
            <a:ext cx="8458200" cy="1974850"/>
          </a:xfrm>
        </p:spPr>
        <p:txBody>
          <a:bodyPr rtlCol="0">
            <a:normAutofit fontScale="92500"/>
          </a:bodyPr>
          <a:lstStyle/>
          <a:p>
            <a:pPr eaLnBrk="1" fontAlgn="auto" hangingPunct="1">
              <a:lnSpc>
                <a:spcPct val="150000"/>
              </a:lnSpc>
              <a:spcBef>
                <a:spcPts val="0"/>
              </a:spcBef>
              <a:spcAft>
                <a:spcPts val="0"/>
              </a:spcAft>
              <a:buClr>
                <a:schemeClr val="bg2">
                  <a:lumMod val="40000"/>
                  <a:lumOff val="60000"/>
                </a:schemeClr>
              </a:buClr>
              <a:buSzPct val="100000"/>
              <a:buFont typeface="Wingdings" pitchFamily="2" charset="2"/>
              <a:buChar char="Ø"/>
              <a:defRPr/>
            </a:pPr>
            <a:r>
              <a:rPr lang="es-ES" sz="2000" dirty="0" smtClean="0"/>
              <a:t>Resolución de adjudicación de la Obra o trabajo</a:t>
            </a:r>
          </a:p>
          <a:p>
            <a:pPr algn="just" eaLnBrk="1" fontAlgn="auto" hangingPunct="1">
              <a:lnSpc>
                <a:spcPct val="150000"/>
              </a:lnSpc>
              <a:spcBef>
                <a:spcPts val="0"/>
              </a:spcBef>
              <a:spcAft>
                <a:spcPts val="0"/>
              </a:spcAft>
              <a:buClr>
                <a:schemeClr val="bg2">
                  <a:lumMod val="40000"/>
                  <a:lumOff val="60000"/>
                </a:schemeClr>
              </a:buClr>
              <a:buSzPct val="100000"/>
              <a:buFont typeface="Wingdings" pitchFamily="2" charset="2"/>
              <a:buChar char="Ø"/>
              <a:defRPr/>
            </a:pPr>
            <a:r>
              <a:rPr lang="es-ES" sz="2000" dirty="0" smtClean="0"/>
              <a:t>Contrato integrado con las Condiciones Generales y Particulares y demás antecedentes del llamado a Licitación o Concurso </a:t>
            </a:r>
          </a:p>
          <a:p>
            <a:pPr eaLnBrk="1" fontAlgn="auto" hangingPunct="1">
              <a:lnSpc>
                <a:spcPct val="150000"/>
              </a:lnSpc>
              <a:spcBef>
                <a:spcPts val="0"/>
              </a:spcBef>
              <a:spcAft>
                <a:spcPts val="0"/>
              </a:spcAft>
              <a:buClr>
                <a:schemeClr val="bg2">
                  <a:lumMod val="40000"/>
                  <a:lumOff val="60000"/>
                </a:schemeClr>
              </a:buClr>
              <a:buSzPct val="100000"/>
              <a:buFont typeface="Wingdings" pitchFamily="2" charset="2"/>
              <a:buChar char="Ø"/>
              <a:defRPr/>
            </a:pPr>
            <a:r>
              <a:rPr lang="es-ES" sz="2000" dirty="0" smtClean="0"/>
              <a:t>Orden de Provisión (F-15)</a:t>
            </a:r>
            <a:endParaRPr lang="es-ES" dirty="0" smtClean="0"/>
          </a:p>
        </p:txBody>
      </p:sp>
      <p:sp>
        <p:nvSpPr>
          <p:cNvPr id="22" name="Rectángulo 21"/>
          <p:cNvSpPr/>
          <p:nvPr/>
        </p:nvSpPr>
        <p:spPr>
          <a:xfrm>
            <a:off x="0" y="5686425"/>
            <a:ext cx="1706563" cy="40005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PAGO	   </a:t>
            </a:r>
          </a:p>
        </p:txBody>
      </p:sp>
      <p:sp>
        <p:nvSpPr>
          <p:cNvPr id="24" name="Rectángulo 23"/>
          <p:cNvSpPr/>
          <p:nvPr/>
        </p:nvSpPr>
        <p:spPr>
          <a:xfrm rot="10800000" flipV="1">
            <a:off x="11113" y="3989388"/>
            <a:ext cx="2487612" cy="40005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DEVENGADO</a:t>
            </a:r>
          </a:p>
        </p:txBody>
      </p:sp>
      <p:sp>
        <p:nvSpPr>
          <p:cNvPr id="29" name="Rectángulo 28"/>
          <p:cNvSpPr/>
          <p:nvPr/>
        </p:nvSpPr>
        <p:spPr>
          <a:xfrm rot="10800000" flipV="1">
            <a:off x="1254125" y="4424363"/>
            <a:ext cx="9063038" cy="1016000"/>
          </a:xfrm>
          <a:prstGeom prst="rect">
            <a:avLst/>
          </a:prstGeom>
        </p:spPr>
        <p:txBody>
          <a:bodyPr>
            <a:spAutoFit/>
          </a:bodyPr>
          <a:lstStyle/>
          <a:p>
            <a:pPr marL="742950" lvl="1" indent="-285750" algn="just" eaLnBrk="1" fontAlgn="auto" hangingPunct="1">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Constancia de la aprobación del certificado de obra, expedida por funcionario competente</a:t>
            </a:r>
          </a:p>
          <a:p>
            <a:pPr marL="742950" lvl="1" indent="-285750" algn="just" eaLnBrk="1" fontAlgn="auto" hangingPunct="1">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Orden de pago Presupuestaria (F-03)</a:t>
            </a:r>
          </a:p>
        </p:txBody>
      </p:sp>
      <p:sp>
        <p:nvSpPr>
          <p:cNvPr id="33800" name="Rectángulo 6"/>
          <p:cNvSpPr>
            <a:spLocks noChangeArrowheads="1"/>
          </p:cNvSpPr>
          <p:nvPr/>
        </p:nvSpPr>
        <p:spPr bwMode="auto">
          <a:xfrm>
            <a:off x="1717675" y="6086475"/>
            <a:ext cx="6021388" cy="400050"/>
          </a:xfrm>
          <a:prstGeom prst="rect">
            <a:avLst/>
          </a:prstGeom>
          <a:noFill/>
          <a:ln w="9525">
            <a:noFill/>
            <a:miter lim="800000"/>
            <a:headEnd/>
            <a:tailEnd/>
          </a:ln>
        </p:spPr>
        <p:txBody>
          <a:bodyPr wrap="none">
            <a:spAutoFit/>
          </a:bodyPr>
          <a:lstStyle/>
          <a:p>
            <a:pPr marL="285750" indent="-285750">
              <a:buClr>
                <a:schemeClr val="bg2">
                  <a:lumMod val="40000"/>
                  <a:lumOff val="60000"/>
                </a:schemeClr>
              </a:buClr>
              <a:buFont typeface="Wingdings" pitchFamily="2" charset="2"/>
              <a:buChar char="Ø"/>
              <a:defRPr/>
            </a:pPr>
            <a:r>
              <a:rPr lang="es-ES" sz="2000" dirty="0">
                <a:latin typeface="+mj-lt"/>
              </a:rPr>
              <a:t>Cheque nominativo – Recibo de Pago (F-36)</a:t>
            </a:r>
            <a:endParaRPr lang="es-AR" sz="2000" dirty="0">
              <a:latin typeface="+mj-l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1192213" y="133350"/>
            <a:ext cx="8888412" cy="696913"/>
          </a:xfrm>
        </p:spPr>
        <p:txBody>
          <a:bodyPr/>
          <a:lstStyle/>
          <a:p>
            <a:pPr algn="ctr" eaLnBrk="1" hangingPunct="1"/>
            <a:r>
              <a:rPr lang="es-ES" altLang="es-ES" sz="3000" smtClean="0"/>
              <a:t>SERVICIOS PERSONALES EN RELACIÓN DE DEPENDENCIA </a:t>
            </a:r>
          </a:p>
        </p:txBody>
      </p:sp>
      <p:sp>
        <p:nvSpPr>
          <p:cNvPr id="5" name="Marcador de texto 4"/>
          <p:cNvSpPr>
            <a:spLocks noGrp="1"/>
          </p:cNvSpPr>
          <p:nvPr>
            <p:ph type="body" idx="1"/>
          </p:nvPr>
        </p:nvSpPr>
        <p:spPr>
          <a:xfrm>
            <a:off x="384175" y="995363"/>
            <a:ext cx="2100263" cy="484187"/>
          </a:xfrm>
        </p:spPr>
        <p:txBody>
          <a:bodyPr rtlCol="0"/>
          <a:lstStyle/>
          <a:p>
            <a:pPr eaLnBrk="1" fontAlgn="auto" hangingPunct="1">
              <a:spcAft>
                <a:spcPts val="0"/>
              </a:spcAft>
              <a:buClr>
                <a:schemeClr val="bg2">
                  <a:lumMod val="40000"/>
                  <a:lumOff val="60000"/>
                </a:schemeClr>
              </a:buClr>
              <a:defRPr/>
            </a:pPr>
            <a:r>
              <a:rPr lang="es-ES" sz="2000" dirty="0" smtClean="0"/>
              <a:t>COMPROMISO</a:t>
            </a:r>
          </a:p>
        </p:txBody>
      </p:sp>
      <p:sp>
        <p:nvSpPr>
          <p:cNvPr id="21" name="Marcador de contenido 5"/>
          <p:cNvSpPr>
            <a:spLocks noGrp="1"/>
          </p:cNvSpPr>
          <p:nvPr>
            <p:ph sz="half" idx="2"/>
          </p:nvPr>
        </p:nvSpPr>
        <p:spPr>
          <a:xfrm>
            <a:off x="2392363" y="1076325"/>
            <a:ext cx="8562975" cy="2717800"/>
          </a:xfrm>
        </p:spPr>
        <p:txBody>
          <a:bodyPr rtlCol="0"/>
          <a:lstStyle/>
          <a:p>
            <a:pPr algn="just"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Decreto de designación o promoción del funcionario (P. Pte.)</a:t>
            </a:r>
          </a:p>
          <a:p>
            <a:pPr algn="just"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Decreto de designación o contrato celebrado con Personal Temporario</a:t>
            </a:r>
          </a:p>
          <a:p>
            <a:pPr algn="just"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Decreto que dispone liquidar  haberes devengados en ejercicios anteriores</a:t>
            </a:r>
          </a:p>
          <a:p>
            <a:pPr algn="just"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Ordenanzas que aprueben las remuneraciones de los Concejales</a:t>
            </a:r>
          </a:p>
          <a:p>
            <a:pPr algn="just" eaLnBrk="1" fontAlgn="auto" hangingPunct="1">
              <a:spcBef>
                <a:spcPts val="0"/>
              </a:spcBef>
              <a:spcAft>
                <a:spcPts val="0"/>
              </a:spcAft>
              <a:buClr>
                <a:schemeClr val="bg2">
                  <a:lumMod val="40000"/>
                  <a:lumOff val="60000"/>
                </a:schemeClr>
              </a:buClr>
              <a:buSzPct val="100000"/>
              <a:buFont typeface="Wingdings" pitchFamily="2" charset="2"/>
              <a:buChar char="Ø"/>
              <a:defRPr/>
            </a:pPr>
            <a:r>
              <a:rPr lang="es-ES" sz="2000" dirty="0" smtClean="0"/>
              <a:t>Ordenanzas que dispongan incrementos en las remuneraciones </a:t>
            </a:r>
          </a:p>
        </p:txBody>
      </p:sp>
      <p:sp>
        <p:nvSpPr>
          <p:cNvPr id="22" name="Rectángulo 21"/>
          <p:cNvSpPr/>
          <p:nvPr/>
        </p:nvSpPr>
        <p:spPr>
          <a:xfrm>
            <a:off x="0" y="5040313"/>
            <a:ext cx="2146300" cy="36830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dirty="0">
                <a:solidFill>
                  <a:schemeClr val="bg2">
                    <a:lumMod val="40000"/>
                    <a:lumOff val="60000"/>
                  </a:schemeClr>
                </a:solidFill>
                <a:latin typeface="Arial" panose="020B0604020202020204" pitchFamily="34" charset="0"/>
                <a:cs typeface="Arial" panose="020B0604020202020204" pitchFamily="34" charset="0"/>
              </a:rPr>
              <a:t>PAGO	   </a:t>
            </a:r>
          </a:p>
        </p:txBody>
      </p:sp>
      <p:sp>
        <p:nvSpPr>
          <p:cNvPr id="24" name="Rectángulo 23"/>
          <p:cNvSpPr/>
          <p:nvPr/>
        </p:nvSpPr>
        <p:spPr>
          <a:xfrm rot="10800000" flipV="1">
            <a:off x="-111125" y="3829050"/>
            <a:ext cx="2487613" cy="40005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DEVENGADO</a:t>
            </a:r>
          </a:p>
        </p:txBody>
      </p:sp>
      <p:sp>
        <p:nvSpPr>
          <p:cNvPr id="29" name="Rectángulo 28"/>
          <p:cNvSpPr/>
          <p:nvPr/>
        </p:nvSpPr>
        <p:spPr>
          <a:xfrm rot="10800000" flipV="1">
            <a:off x="2378075" y="3835400"/>
            <a:ext cx="8577263" cy="1014413"/>
          </a:xfrm>
          <a:prstGeom prst="rect">
            <a:avLst/>
          </a:prstGeom>
        </p:spPr>
        <p:txBody>
          <a:bodyPr>
            <a:spAutoFit/>
          </a:bodyPr>
          <a:lstStyle/>
          <a:p>
            <a:pPr marL="285750" lvl="1" indent="-285750" algn="just" eaLnBrk="1" fontAlgn="auto" hangingPunct="1">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Se liquidarán en planillas  con indicación clara de los importes y conceptos liquidados, sea por remuneraciones o cargas  sociales</a:t>
            </a:r>
          </a:p>
          <a:p>
            <a:pPr marL="285750" lvl="1" indent="-285750" algn="just" eaLnBrk="1" fontAlgn="auto" hangingPunct="1">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Orden de pago Presupuestaria (F-03)</a:t>
            </a:r>
          </a:p>
        </p:txBody>
      </p:sp>
      <p:sp>
        <p:nvSpPr>
          <p:cNvPr id="34824" name="Rectángulo 6"/>
          <p:cNvSpPr>
            <a:spLocks noChangeArrowheads="1"/>
          </p:cNvSpPr>
          <p:nvPr/>
        </p:nvSpPr>
        <p:spPr bwMode="auto">
          <a:xfrm>
            <a:off x="2374900" y="5000625"/>
            <a:ext cx="8610600" cy="1630363"/>
          </a:xfrm>
          <a:prstGeom prst="rect">
            <a:avLst/>
          </a:prstGeom>
          <a:noFill/>
          <a:ln w="9525">
            <a:noFill/>
            <a:miter lim="800000"/>
            <a:headEnd/>
            <a:tailEnd/>
          </a:ln>
        </p:spPr>
        <p:txBody>
          <a:bodyPr>
            <a:spAutoFit/>
          </a:bodyPr>
          <a:lstStyle/>
          <a:p>
            <a:pPr marL="285750" indent="-285750" algn="just">
              <a:buClr>
                <a:schemeClr val="bg2">
                  <a:lumMod val="40000"/>
                  <a:lumOff val="60000"/>
                </a:schemeClr>
              </a:buClr>
              <a:buFont typeface="Wingdings" pitchFamily="2" charset="2"/>
              <a:buChar char="Ø"/>
              <a:defRPr/>
            </a:pPr>
            <a:r>
              <a:rPr lang="es-ES" sz="2000" dirty="0">
                <a:latin typeface="+mn-lt"/>
              </a:rPr>
              <a:t>Cheque a la orden del Tesorero (por el importe líquido a pagarse)</a:t>
            </a:r>
          </a:p>
          <a:p>
            <a:pPr marL="285750" indent="-285750" algn="just">
              <a:buClr>
                <a:schemeClr val="bg2">
                  <a:lumMod val="40000"/>
                  <a:lumOff val="60000"/>
                </a:schemeClr>
              </a:buClr>
              <a:buFont typeface="Wingdings" pitchFamily="2" charset="2"/>
              <a:buChar char="Ø"/>
              <a:defRPr/>
            </a:pPr>
            <a:r>
              <a:rPr lang="es-ES" sz="2000" dirty="0">
                <a:latin typeface="+mn-lt"/>
              </a:rPr>
              <a:t>Cheque a la orden los respectivos Organismos e Instituciones</a:t>
            </a:r>
          </a:p>
          <a:p>
            <a:pPr marL="285750" indent="-285750" algn="just">
              <a:buClr>
                <a:schemeClr val="bg2">
                  <a:lumMod val="40000"/>
                  <a:lumOff val="60000"/>
                </a:schemeClr>
              </a:buClr>
              <a:buFont typeface="Wingdings" pitchFamily="2" charset="2"/>
              <a:buChar char="Ø"/>
              <a:defRPr/>
            </a:pPr>
            <a:r>
              <a:rPr lang="es-ES" sz="2000" dirty="0">
                <a:latin typeface="+mn-lt"/>
              </a:rPr>
              <a:t>Agentes que perciben directamente por Banco: Recibos emitidos por sistema</a:t>
            </a:r>
          </a:p>
          <a:p>
            <a:pPr marL="285750" indent="-285750" algn="just">
              <a:buClr>
                <a:schemeClr val="bg2">
                  <a:lumMod val="40000"/>
                  <a:lumOff val="60000"/>
                </a:schemeClr>
              </a:buClr>
              <a:buFont typeface="Wingdings" pitchFamily="2" charset="2"/>
              <a:buChar char="Ø"/>
              <a:defRPr/>
            </a:pPr>
            <a:r>
              <a:rPr lang="es-AR" sz="2000" dirty="0">
                <a:latin typeface="+mn-lt"/>
              </a:rPr>
              <a:t>Acreditación de haberes en Cajas de Ahorro</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1162050" y="209550"/>
            <a:ext cx="8888413" cy="696913"/>
          </a:xfrm>
        </p:spPr>
        <p:txBody>
          <a:bodyPr/>
          <a:lstStyle/>
          <a:p>
            <a:pPr algn="ctr" eaLnBrk="1" hangingPunct="1"/>
            <a:r>
              <a:rPr lang="es-ES" altLang="es-ES" sz="3000" smtClean="0"/>
              <a:t>SERVICIOS TARIFADOS DE CONSUMO VARIABLE </a:t>
            </a:r>
          </a:p>
        </p:txBody>
      </p:sp>
      <p:sp>
        <p:nvSpPr>
          <p:cNvPr id="5" name="Marcador de texto 4"/>
          <p:cNvSpPr>
            <a:spLocks noGrp="1"/>
          </p:cNvSpPr>
          <p:nvPr>
            <p:ph type="body" idx="1"/>
          </p:nvPr>
        </p:nvSpPr>
        <p:spPr>
          <a:xfrm>
            <a:off x="320675" y="1146175"/>
            <a:ext cx="2620963" cy="484188"/>
          </a:xfrm>
        </p:spPr>
        <p:txBody>
          <a:bodyPr rtlCol="0"/>
          <a:lstStyle/>
          <a:p>
            <a:pPr eaLnBrk="1" fontAlgn="auto" hangingPunct="1">
              <a:spcAft>
                <a:spcPts val="0"/>
              </a:spcAft>
              <a:buClr>
                <a:schemeClr val="bg2">
                  <a:lumMod val="40000"/>
                  <a:lumOff val="60000"/>
                </a:schemeClr>
              </a:buClr>
              <a:defRPr/>
            </a:pPr>
            <a:r>
              <a:rPr lang="es-ES" sz="2000" dirty="0" smtClean="0"/>
              <a:t>COMPROMISO</a:t>
            </a:r>
          </a:p>
        </p:txBody>
      </p:sp>
      <p:sp>
        <p:nvSpPr>
          <p:cNvPr id="21" name="Marcador de contenido 5"/>
          <p:cNvSpPr>
            <a:spLocks noGrp="1"/>
          </p:cNvSpPr>
          <p:nvPr>
            <p:ph sz="half" idx="2"/>
          </p:nvPr>
        </p:nvSpPr>
        <p:spPr>
          <a:xfrm>
            <a:off x="2481263" y="1687513"/>
            <a:ext cx="7866062" cy="1085850"/>
          </a:xfrm>
        </p:spPr>
        <p:txBody>
          <a:bodyPr rtlCol="0">
            <a:noAutofit/>
          </a:bodyPr>
          <a:lstStyle/>
          <a:p>
            <a:pPr algn="just" eaLnBrk="1" fontAlgn="auto" hangingPunct="1">
              <a:lnSpc>
                <a:spcPct val="150000"/>
              </a:lnSpc>
              <a:spcBef>
                <a:spcPts val="0"/>
              </a:spcBef>
              <a:spcAft>
                <a:spcPts val="0"/>
              </a:spcAft>
              <a:buClr>
                <a:schemeClr val="bg2">
                  <a:lumMod val="40000"/>
                  <a:lumOff val="60000"/>
                </a:schemeClr>
              </a:buClr>
              <a:buSzPct val="100000"/>
              <a:buFont typeface="Wingdings" pitchFamily="2" charset="2"/>
              <a:buChar char="Ø"/>
              <a:defRPr/>
            </a:pPr>
            <a:r>
              <a:rPr lang="es-ES" sz="2000" dirty="0" smtClean="0"/>
              <a:t>Factura o liquidación de los servicios tarifados o medidos, en los casos cuyo importe recién se conozca en el momento de su presentación</a:t>
            </a:r>
          </a:p>
        </p:txBody>
      </p:sp>
      <p:sp>
        <p:nvSpPr>
          <p:cNvPr id="22" name="Rectángulo 21"/>
          <p:cNvSpPr/>
          <p:nvPr/>
        </p:nvSpPr>
        <p:spPr>
          <a:xfrm>
            <a:off x="0" y="4964113"/>
            <a:ext cx="1874838" cy="40005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PAGO</a:t>
            </a:r>
            <a:r>
              <a:rPr lang="es-ES" dirty="0">
                <a:solidFill>
                  <a:schemeClr val="bg2">
                    <a:lumMod val="40000"/>
                    <a:lumOff val="60000"/>
                  </a:schemeClr>
                </a:solidFill>
                <a:latin typeface="Arial" panose="020B0604020202020204" pitchFamily="34" charset="0"/>
                <a:cs typeface="Arial" panose="020B0604020202020204" pitchFamily="34" charset="0"/>
              </a:rPr>
              <a:t>	   </a:t>
            </a:r>
          </a:p>
        </p:txBody>
      </p:sp>
      <p:sp>
        <p:nvSpPr>
          <p:cNvPr id="24" name="Rectángulo 23"/>
          <p:cNvSpPr/>
          <p:nvPr/>
        </p:nvSpPr>
        <p:spPr>
          <a:xfrm rot="10800000" flipV="1">
            <a:off x="-95250" y="3221038"/>
            <a:ext cx="2487613" cy="40005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n-lt"/>
                <a:cs typeface="Arial" panose="020B0604020202020204" pitchFamily="34" charset="0"/>
              </a:rPr>
              <a:t>DEVENGADO</a:t>
            </a:r>
          </a:p>
        </p:txBody>
      </p:sp>
      <p:sp>
        <p:nvSpPr>
          <p:cNvPr id="29" name="Rectángulo 28"/>
          <p:cNvSpPr/>
          <p:nvPr/>
        </p:nvSpPr>
        <p:spPr>
          <a:xfrm rot="10800000" flipV="1">
            <a:off x="2043113" y="3430588"/>
            <a:ext cx="8320087" cy="1016000"/>
          </a:xfrm>
          <a:prstGeom prst="rect">
            <a:avLst/>
          </a:prstGeom>
        </p:spPr>
        <p:txBody>
          <a:bodyPr>
            <a:spAutoFit/>
          </a:bodyPr>
          <a:lstStyle/>
          <a:p>
            <a:pPr marL="800100" lvl="1" indent="-342900" eaLnBrk="1" fontAlgn="auto" hangingPunct="1">
              <a:lnSpc>
                <a:spcPct val="150000"/>
              </a:lnSpc>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Certificación de la conformidad del servicio </a:t>
            </a:r>
          </a:p>
          <a:p>
            <a:pPr marL="800100" lvl="1" indent="-342900" eaLnBrk="1" fontAlgn="auto" hangingPunct="1">
              <a:lnSpc>
                <a:spcPct val="150000"/>
              </a:lnSpc>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Orden de pago Presupuestaria (F-03)</a:t>
            </a:r>
          </a:p>
        </p:txBody>
      </p:sp>
      <p:sp>
        <p:nvSpPr>
          <p:cNvPr id="35848" name="Rectángulo 6"/>
          <p:cNvSpPr>
            <a:spLocks noChangeArrowheads="1"/>
          </p:cNvSpPr>
          <p:nvPr/>
        </p:nvSpPr>
        <p:spPr bwMode="auto">
          <a:xfrm>
            <a:off x="2574925" y="5164138"/>
            <a:ext cx="8610600" cy="1016000"/>
          </a:xfrm>
          <a:prstGeom prst="rect">
            <a:avLst/>
          </a:prstGeom>
          <a:noFill/>
          <a:ln w="9525">
            <a:noFill/>
            <a:miter lim="800000"/>
            <a:headEnd/>
            <a:tailEnd/>
          </a:ln>
        </p:spPr>
        <p:txBody>
          <a:bodyPr>
            <a:spAutoFit/>
          </a:bodyPr>
          <a:lstStyle/>
          <a:p>
            <a:pPr marL="285750" indent="-285750">
              <a:lnSpc>
                <a:spcPct val="150000"/>
              </a:lnSpc>
              <a:buClr>
                <a:schemeClr val="bg2">
                  <a:lumMod val="40000"/>
                  <a:lumOff val="60000"/>
                </a:schemeClr>
              </a:buClr>
              <a:buFont typeface="Wingdings" pitchFamily="2" charset="2"/>
              <a:buChar char="Ø"/>
              <a:defRPr/>
            </a:pPr>
            <a:r>
              <a:rPr lang="es-ES" sz="2000" dirty="0">
                <a:latin typeface="+mj-lt"/>
              </a:rPr>
              <a:t>Cheque a la orden del prestador de servicios</a:t>
            </a:r>
          </a:p>
          <a:p>
            <a:pPr marL="285750" indent="-285750">
              <a:lnSpc>
                <a:spcPct val="150000"/>
              </a:lnSpc>
              <a:buClr>
                <a:schemeClr val="bg2">
                  <a:lumMod val="40000"/>
                  <a:lumOff val="60000"/>
                </a:schemeClr>
              </a:buClr>
              <a:buFont typeface="Wingdings" pitchFamily="2" charset="2"/>
              <a:buChar char="Ø"/>
              <a:defRPr/>
            </a:pPr>
            <a:r>
              <a:rPr lang="es-ES" sz="2000" dirty="0">
                <a:latin typeface="+mj-lt"/>
              </a:rPr>
              <a:t>Recibo de Pago (F-36)</a:t>
            </a:r>
            <a:endParaRPr lang="es-AR" sz="20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032050"/>
          </a:xfrm>
        </p:spPr>
        <p:txBody>
          <a:bodyPr/>
          <a:lstStyle/>
          <a:p>
            <a:pPr algn="ctr"/>
            <a:r>
              <a:rPr lang="es-ES" sz="4400" dirty="0" smtClean="0"/>
              <a:t>METODOLOGIA DE CONTROL</a:t>
            </a:r>
            <a:r>
              <a:rPr lang="es-ES" sz="2800" dirty="0" smtClean="0"/>
              <a:t/>
            </a:r>
            <a:br>
              <a:rPr lang="es-ES" sz="2800" dirty="0" smtClean="0"/>
            </a:br>
            <a:endParaRPr lang="es-ES" sz="2800" dirty="0"/>
          </a:p>
        </p:txBody>
      </p:sp>
      <p:sp>
        <p:nvSpPr>
          <p:cNvPr id="3" name="Marcador de contenido 2"/>
          <p:cNvSpPr>
            <a:spLocks noGrp="1"/>
          </p:cNvSpPr>
          <p:nvPr>
            <p:ph sz="half" idx="1"/>
          </p:nvPr>
        </p:nvSpPr>
        <p:spPr>
          <a:xfrm>
            <a:off x="1103312" y="1702051"/>
            <a:ext cx="4396339" cy="4554287"/>
          </a:xfrm>
        </p:spPr>
        <p:txBody>
          <a:bodyPr>
            <a:normAutofit/>
          </a:bodyPr>
          <a:lstStyle/>
          <a:p>
            <a:r>
              <a:rPr lang="es-ES" u="sng" dirty="0" smtClean="0"/>
              <a:t>Ley Nº 1.180</a:t>
            </a:r>
          </a:p>
          <a:p>
            <a:pPr>
              <a:buFont typeface="Wingdings" panose="05000000000000000000" pitchFamily="2" charset="2"/>
              <a:buChar char="q"/>
            </a:pPr>
            <a:r>
              <a:rPr lang="es-ES" dirty="0" smtClean="0"/>
              <a:t>Art. 132, Inc. g)</a:t>
            </a:r>
          </a:p>
          <a:p>
            <a:pPr marL="0" indent="0">
              <a:buNone/>
            </a:pPr>
            <a:r>
              <a:rPr lang="es-ES" dirty="0" smtClean="0"/>
              <a:t>Establecer la forma y el modo de juzgamiento de todos los legalmente obligados a rendir cuenta…</a:t>
            </a:r>
          </a:p>
          <a:p>
            <a:pPr marL="0" indent="0">
              <a:buNone/>
            </a:pPr>
            <a:endParaRPr lang="es-ES" dirty="0" smtClean="0"/>
          </a:p>
          <a:p>
            <a:r>
              <a:rPr lang="es-ES" u="sng" dirty="0"/>
              <a:t>Ley Nº 1.216 </a:t>
            </a:r>
          </a:p>
          <a:p>
            <a:pPr>
              <a:buFont typeface="Wingdings" panose="05000000000000000000" pitchFamily="2" charset="2"/>
              <a:buChar char="q"/>
            </a:pPr>
            <a:r>
              <a:rPr lang="es-ES" dirty="0"/>
              <a:t>Art. 3, Inc. c)</a:t>
            </a:r>
          </a:p>
          <a:p>
            <a:pPr marL="0" indent="0">
              <a:buNone/>
            </a:pPr>
            <a:r>
              <a:rPr lang="es-ES" dirty="0"/>
              <a:t> Establecer la metodología de control que resulte técnicamente aconsejable y profesionalmente aceptada.-</a:t>
            </a:r>
          </a:p>
          <a:p>
            <a:pPr marL="0" indent="0">
              <a:buNone/>
            </a:pPr>
            <a:endParaRPr lang="es-ES" dirty="0" smtClean="0"/>
          </a:p>
          <a:p>
            <a:pPr marL="0" indent="0">
              <a:buNone/>
            </a:pPr>
            <a:endParaRPr lang="es-ES" dirty="0" smtClean="0"/>
          </a:p>
          <a:p>
            <a:pPr marL="0" indent="0">
              <a:buNone/>
            </a:pPr>
            <a:endParaRPr lang="es-ES" dirty="0" smtClean="0"/>
          </a:p>
        </p:txBody>
      </p:sp>
      <p:sp>
        <p:nvSpPr>
          <p:cNvPr id="4" name="Marcador de contenido 3"/>
          <p:cNvSpPr>
            <a:spLocks noGrp="1"/>
          </p:cNvSpPr>
          <p:nvPr>
            <p:ph sz="half" idx="2"/>
          </p:nvPr>
        </p:nvSpPr>
        <p:spPr>
          <a:xfrm>
            <a:off x="5654493" y="1702052"/>
            <a:ext cx="4396341" cy="4554286"/>
          </a:xfrm>
        </p:spPr>
        <p:txBody>
          <a:bodyPr>
            <a:normAutofit/>
          </a:bodyPr>
          <a:lstStyle/>
          <a:p>
            <a:r>
              <a:rPr lang="es-ES" u="sng" dirty="0" smtClean="0"/>
              <a:t>Acuerdo Nº 34.450</a:t>
            </a:r>
          </a:p>
          <a:p>
            <a:pPr>
              <a:buFont typeface="Wingdings" panose="05000000000000000000" pitchFamily="2" charset="2"/>
              <a:buChar char="q"/>
            </a:pPr>
            <a:r>
              <a:rPr lang="es-ES" dirty="0" smtClean="0"/>
              <a:t>El sistema básico de contralor se efectuará por el método de Delegaciones Fiscales, permanentes o transitorias, que tiene a su cargo el examen de la cuenta y de la cuenta documentada.-</a:t>
            </a:r>
          </a:p>
          <a:p>
            <a:r>
              <a:rPr lang="es-ES" u="sng" dirty="0" smtClean="0"/>
              <a:t>Acuerdo Nº 24.881</a:t>
            </a:r>
            <a:r>
              <a:rPr lang="es-ES" dirty="0" smtClean="0"/>
              <a:t> Sistema de Prueba Selectiva</a:t>
            </a:r>
          </a:p>
          <a:p>
            <a:pPr>
              <a:buFont typeface="Wingdings" panose="05000000000000000000" pitchFamily="2" charset="2"/>
              <a:buChar char="q"/>
            </a:pPr>
            <a:r>
              <a:rPr lang="es-ES" dirty="0" smtClean="0"/>
              <a:t>Las verificaciones deberán realizarse por prueba selectiva, salvo el análisis integral dispuesto por el Juez de Trámite</a:t>
            </a:r>
          </a:p>
          <a:p>
            <a:endParaRPr lang="es-ES" dirty="0"/>
          </a:p>
        </p:txBody>
      </p:sp>
    </p:spTree>
    <p:extLst>
      <p:ext uri="{BB962C8B-B14F-4D97-AF65-F5344CB8AC3E}">
        <p14:creationId xmlns:p14="http://schemas.microsoft.com/office/powerpoint/2010/main" val="10256584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1243013" y="106363"/>
            <a:ext cx="8890000" cy="696912"/>
          </a:xfrm>
        </p:spPr>
        <p:txBody>
          <a:bodyPr/>
          <a:lstStyle/>
          <a:p>
            <a:pPr algn="ctr" eaLnBrk="1" hangingPunct="1"/>
            <a:r>
              <a:rPr lang="es-ES" altLang="es-ES" sz="3000" smtClean="0"/>
              <a:t>COMISIONES DE SERVICIOS </a:t>
            </a:r>
          </a:p>
        </p:txBody>
      </p:sp>
      <p:sp>
        <p:nvSpPr>
          <p:cNvPr id="5" name="Marcador de texto 4"/>
          <p:cNvSpPr>
            <a:spLocks noGrp="1"/>
          </p:cNvSpPr>
          <p:nvPr>
            <p:ph type="body" idx="1"/>
          </p:nvPr>
        </p:nvSpPr>
        <p:spPr>
          <a:xfrm>
            <a:off x="250825" y="690563"/>
            <a:ext cx="2941638" cy="482600"/>
          </a:xfrm>
        </p:spPr>
        <p:txBody>
          <a:bodyPr rtlCol="0"/>
          <a:lstStyle/>
          <a:p>
            <a:pPr eaLnBrk="1" fontAlgn="auto" hangingPunct="1">
              <a:spcAft>
                <a:spcPts val="0"/>
              </a:spcAft>
              <a:buClr>
                <a:schemeClr val="bg2">
                  <a:lumMod val="40000"/>
                  <a:lumOff val="60000"/>
                </a:schemeClr>
              </a:buClr>
              <a:defRPr/>
            </a:pPr>
            <a:r>
              <a:rPr lang="es-ES" sz="2000" dirty="0" smtClean="0"/>
              <a:t>COMPROMISO</a:t>
            </a:r>
          </a:p>
        </p:txBody>
      </p:sp>
      <p:sp>
        <p:nvSpPr>
          <p:cNvPr id="21" name="Marcador de contenido 5"/>
          <p:cNvSpPr>
            <a:spLocks noGrp="1"/>
          </p:cNvSpPr>
          <p:nvPr>
            <p:ph sz="half" idx="2"/>
          </p:nvPr>
        </p:nvSpPr>
        <p:spPr>
          <a:xfrm>
            <a:off x="2212975" y="1063625"/>
            <a:ext cx="8588375" cy="2868613"/>
          </a:xfrm>
        </p:spPr>
        <p:txBody>
          <a:bodyPr rtlCol="0">
            <a:noAutofit/>
          </a:bodyPr>
          <a:lstStyle/>
          <a:p>
            <a:pPr algn="just" eaLnBrk="1" fontAlgn="auto" hangingPunct="1">
              <a:lnSpc>
                <a:spcPct val="150000"/>
              </a:lnSpc>
              <a:spcBef>
                <a:spcPts val="0"/>
              </a:spcBef>
              <a:spcAft>
                <a:spcPts val="0"/>
              </a:spcAft>
              <a:buClr>
                <a:schemeClr val="bg2">
                  <a:lumMod val="40000"/>
                  <a:lumOff val="60000"/>
                </a:schemeClr>
              </a:buClr>
              <a:buSzPct val="100000"/>
              <a:buFont typeface="Wingdings" pitchFamily="2" charset="2"/>
              <a:buChar char="Ø"/>
              <a:defRPr/>
            </a:pPr>
            <a:r>
              <a:rPr lang="es-ES" sz="2000" dirty="0" smtClean="0"/>
              <a:t>Decreto que dispone la realización de la comisión de servicios que los autorice, ajustada las disposiciones legales, el que deberá contener: agente comisionado, lugar donde se efectuará la misma, fecha, hora de inicio, forma, objeto o motivo de la comisión, tiempo estimado, Vehículo afectado, Fondos a anticipar</a:t>
            </a:r>
          </a:p>
        </p:txBody>
      </p:sp>
      <p:sp>
        <p:nvSpPr>
          <p:cNvPr id="22" name="Rectángulo 21"/>
          <p:cNvSpPr/>
          <p:nvPr/>
        </p:nvSpPr>
        <p:spPr>
          <a:xfrm>
            <a:off x="-187325" y="5649913"/>
            <a:ext cx="1722438" cy="40005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PAGO	   </a:t>
            </a:r>
          </a:p>
        </p:txBody>
      </p:sp>
      <p:sp>
        <p:nvSpPr>
          <p:cNvPr id="24" name="Rectángulo 23"/>
          <p:cNvSpPr/>
          <p:nvPr/>
        </p:nvSpPr>
        <p:spPr>
          <a:xfrm rot="10800000" flipV="1">
            <a:off x="-187325" y="4006850"/>
            <a:ext cx="2487613" cy="400050"/>
          </a:xfrm>
          <a:prstGeom prst="rect">
            <a:avLst/>
          </a:prstGeom>
        </p:spPr>
        <p:txBody>
          <a:bodyPr>
            <a:spAutoFit/>
          </a:bodyPr>
          <a:lstStyle/>
          <a:p>
            <a:pPr lvl="1" eaLnBrk="1" fontAlgn="auto" hangingPunct="1">
              <a:spcAft>
                <a:spcPts val="0"/>
              </a:spcAft>
              <a:buClr>
                <a:schemeClr val="bg2">
                  <a:lumMod val="40000"/>
                  <a:lumOff val="60000"/>
                </a:schemeClr>
              </a:buClr>
              <a:defRPr/>
            </a:pPr>
            <a:r>
              <a:rPr lang="es-ES" sz="2000" dirty="0">
                <a:solidFill>
                  <a:schemeClr val="bg2">
                    <a:lumMod val="40000"/>
                    <a:lumOff val="60000"/>
                  </a:schemeClr>
                </a:solidFill>
                <a:latin typeface="+mj-lt"/>
                <a:cs typeface="Arial" panose="020B0604020202020204" pitchFamily="34" charset="0"/>
              </a:rPr>
              <a:t>DEVENGADO</a:t>
            </a:r>
          </a:p>
        </p:txBody>
      </p:sp>
      <p:sp>
        <p:nvSpPr>
          <p:cNvPr id="29" name="Rectángulo 28"/>
          <p:cNvSpPr/>
          <p:nvPr/>
        </p:nvSpPr>
        <p:spPr>
          <a:xfrm rot="10800000" flipV="1">
            <a:off x="2147888" y="4151313"/>
            <a:ext cx="8637587" cy="1476375"/>
          </a:xfrm>
          <a:prstGeom prst="rect">
            <a:avLst/>
          </a:prstGeom>
        </p:spPr>
        <p:txBody>
          <a:bodyPr>
            <a:spAutoFit/>
          </a:bodyPr>
          <a:lstStyle/>
          <a:p>
            <a:pPr marL="371475" lvl="1" indent="-342900" algn="just" eaLnBrk="1" fontAlgn="auto" hangingPunct="1">
              <a:lnSpc>
                <a:spcPct val="150000"/>
              </a:lnSpc>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Liquidación de viáticos y reintegros de gastos se efectuarán en base a la rendición de cuentas a cargo del afectado (F-2)</a:t>
            </a:r>
          </a:p>
          <a:p>
            <a:pPr marL="371475" lvl="1" indent="-342900" algn="just" eaLnBrk="1" fontAlgn="auto" hangingPunct="1">
              <a:lnSpc>
                <a:spcPct val="150000"/>
              </a:lnSpc>
              <a:spcAft>
                <a:spcPts val="0"/>
              </a:spcAft>
              <a:buClr>
                <a:schemeClr val="bg2">
                  <a:lumMod val="40000"/>
                  <a:lumOff val="60000"/>
                </a:schemeClr>
              </a:buClr>
              <a:buFont typeface="Wingdings" panose="05000000000000000000" pitchFamily="2" charset="2"/>
              <a:buChar char="Ø"/>
              <a:defRPr/>
            </a:pPr>
            <a:r>
              <a:rPr lang="es-ES" sz="2000" dirty="0">
                <a:latin typeface="+mn-lt"/>
                <a:cs typeface="Arial" panose="020B0604020202020204" pitchFamily="34" charset="0"/>
              </a:rPr>
              <a:t>Orden de pago Presupuestaria (F-03)</a:t>
            </a:r>
          </a:p>
        </p:txBody>
      </p:sp>
      <p:sp>
        <p:nvSpPr>
          <p:cNvPr id="36872" name="Rectángulo 6"/>
          <p:cNvSpPr>
            <a:spLocks noChangeArrowheads="1"/>
          </p:cNvSpPr>
          <p:nvPr/>
        </p:nvSpPr>
        <p:spPr bwMode="auto">
          <a:xfrm>
            <a:off x="2192338" y="5849938"/>
            <a:ext cx="8610600" cy="708025"/>
          </a:xfrm>
          <a:prstGeom prst="rect">
            <a:avLst/>
          </a:prstGeom>
          <a:noFill/>
          <a:ln w="9525">
            <a:noFill/>
            <a:miter lim="800000"/>
            <a:headEnd/>
            <a:tailEnd/>
          </a:ln>
        </p:spPr>
        <p:txBody>
          <a:bodyPr>
            <a:spAutoFit/>
          </a:bodyPr>
          <a:lstStyle/>
          <a:p>
            <a:pPr marL="285750" indent="-285750">
              <a:buClr>
                <a:schemeClr val="bg2">
                  <a:lumMod val="40000"/>
                  <a:lumOff val="60000"/>
                </a:schemeClr>
              </a:buClr>
              <a:buFont typeface="Wingdings" pitchFamily="2" charset="2"/>
              <a:buChar char="Ø"/>
              <a:defRPr/>
            </a:pPr>
            <a:r>
              <a:rPr lang="es-ES" sz="2000" dirty="0">
                <a:latin typeface="+mj-lt"/>
              </a:rPr>
              <a:t>Cheque a la orden del agente comisionado</a:t>
            </a:r>
          </a:p>
          <a:p>
            <a:pPr marL="285750" indent="-285750">
              <a:buClr>
                <a:schemeClr val="bg2">
                  <a:lumMod val="40000"/>
                  <a:lumOff val="60000"/>
                </a:schemeClr>
              </a:buClr>
              <a:buFont typeface="Wingdings" pitchFamily="2" charset="2"/>
              <a:buChar char="Ø"/>
              <a:defRPr/>
            </a:pPr>
            <a:r>
              <a:rPr lang="es-ES" sz="2000" dirty="0">
                <a:latin typeface="+mj-lt"/>
              </a:rPr>
              <a:t>Recibo de Pago (F-36)</a:t>
            </a:r>
            <a:endParaRPr lang="es-AR" sz="2000" dirty="0">
              <a:latin typeface="+mj-l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9486"/>
            <a:ext cx="8825658" cy="3585028"/>
          </a:xfrm>
        </p:spPr>
        <p:txBody>
          <a:bodyPr/>
          <a:lstStyle/>
          <a:p>
            <a:r>
              <a:rPr lang="es-ES" sz="6000" dirty="0" smtClean="0">
                <a:solidFill>
                  <a:schemeClr val="tx2">
                    <a:lumMod val="25000"/>
                  </a:schemeClr>
                </a:solidFill>
              </a:rPr>
              <a:t>HONORABLE </a:t>
            </a:r>
            <a:br>
              <a:rPr lang="es-ES" sz="6000" dirty="0" smtClean="0">
                <a:solidFill>
                  <a:schemeClr val="tx2">
                    <a:lumMod val="25000"/>
                  </a:schemeClr>
                </a:solidFill>
              </a:rPr>
            </a:br>
            <a:r>
              <a:rPr lang="es-ES" sz="6000" dirty="0" smtClean="0">
                <a:solidFill>
                  <a:schemeClr val="tx2">
                    <a:lumMod val="25000"/>
                  </a:schemeClr>
                </a:solidFill>
              </a:rPr>
              <a:t>TRIBUNAL DE CUENTAS</a:t>
            </a:r>
            <a:r>
              <a:rPr lang="es-ES" sz="6000" dirty="0" smtClean="0"/>
              <a:t> </a:t>
            </a:r>
            <a:endParaRPr lang="es-ES" sz="6000" dirty="0"/>
          </a:p>
        </p:txBody>
      </p:sp>
      <p:pic>
        <p:nvPicPr>
          <p:cNvPr id="1026" name="Picture 2" descr="C:\Users\Oficina\Documents\DIGESTO\LEYES-DECRETOS-ACUERDOS\Normativa Municipios\curso 2018\logo jorna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4" y="379828"/>
            <a:ext cx="9332072" cy="181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5021"/>
      </p:ext>
    </p:extLst>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28161" y="2314578"/>
            <a:ext cx="8825658" cy="1356670"/>
          </a:xfrm>
        </p:spPr>
        <p:txBody>
          <a:bodyPr/>
          <a:lstStyle/>
          <a:p>
            <a:pPr algn="ctr">
              <a:lnSpc>
                <a:spcPct val="150000"/>
              </a:lnSpc>
            </a:pPr>
            <a:r>
              <a:rPr lang="es-ES" sz="4000" dirty="0" smtClean="0"/>
              <a:t>FACTURACIÓN </a:t>
            </a:r>
            <a:br>
              <a:rPr lang="es-ES" sz="4000" dirty="0" smtClean="0"/>
            </a:br>
            <a:r>
              <a:rPr lang="es-ES" sz="4000" dirty="0" smtClean="0"/>
              <a:t>- REQUISITOS Y VALIDACIÓN -</a:t>
            </a:r>
            <a:endParaRPr lang="es-ES" sz="4000" dirty="0"/>
          </a:p>
        </p:txBody>
      </p:sp>
    </p:spTree>
    <p:extLst>
      <p:ext uri="{BB962C8B-B14F-4D97-AF65-F5344CB8AC3E}">
        <p14:creationId xmlns:p14="http://schemas.microsoft.com/office/powerpoint/2010/main" val="289409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¿QUÉ ES LA FACTURA?</a:t>
            </a:r>
            <a:endParaRPr lang="es-AR" sz="3000" dirty="0"/>
          </a:p>
        </p:txBody>
      </p:sp>
      <p:sp>
        <p:nvSpPr>
          <p:cNvPr id="6" name="3 Título"/>
          <p:cNvSpPr txBox="1">
            <a:spLocks/>
          </p:cNvSpPr>
          <p:nvPr/>
        </p:nvSpPr>
        <p:spPr>
          <a:xfrm>
            <a:off x="1375591" y="2224585"/>
            <a:ext cx="9105890" cy="259307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hangingPunct="0">
              <a:lnSpc>
                <a:spcPct val="150000"/>
              </a:lnSpc>
              <a:buClr>
                <a:schemeClr val="bg2">
                  <a:lumMod val="40000"/>
                  <a:lumOff val="60000"/>
                </a:schemeClr>
              </a:buClr>
              <a:buFont typeface="Wingdings" pitchFamily="2" charset="2"/>
              <a:buChar char="q"/>
            </a:pPr>
            <a:r>
              <a:rPr lang="es-AR" sz="2000" dirty="0">
                <a:solidFill>
                  <a:schemeClr val="tx1"/>
                </a:solidFill>
              </a:rPr>
              <a:t>Las facturas de venta son un </a:t>
            </a:r>
            <a:r>
              <a:rPr lang="es-AR" sz="2000" dirty="0" smtClean="0">
                <a:solidFill>
                  <a:schemeClr val="tx1"/>
                </a:solidFill>
              </a:rPr>
              <a:t>instrumento</a:t>
            </a:r>
            <a:r>
              <a:rPr lang="es-AR" sz="2000" dirty="0">
                <a:solidFill>
                  <a:schemeClr val="tx1"/>
                </a:solidFill>
              </a:rPr>
              <a:t> que sirve como constancia para el vendedor y para el comprador de la operación realizada. Describe en ella lo que se ha comprado y por ende vendido, y el precio pagado. En este caso el hecho descrito es la operación de compraventa</a:t>
            </a:r>
            <a:r>
              <a:rPr lang="es-AR" sz="2000" dirty="0" smtClean="0">
                <a:solidFill>
                  <a:schemeClr val="tx1"/>
                </a:solidFill>
              </a:rPr>
              <a:t>.</a:t>
            </a:r>
            <a:endParaRPr lang="es-AR" sz="2000" dirty="0">
              <a:solidFill>
                <a:schemeClr val="tx1"/>
              </a:solidFill>
            </a:endParaRPr>
          </a:p>
          <a:p>
            <a:pPr marL="342900" indent="-342900" algn="just" hangingPunct="0">
              <a:lnSpc>
                <a:spcPct val="150000"/>
              </a:lnSpc>
              <a:buClr>
                <a:schemeClr val="bg2">
                  <a:lumMod val="40000"/>
                  <a:lumOff val="60000"/>
                </a:schemeClr>
              </a:buClr>
              <a:buFont typeface="Wingdings" pitchFamily="2" charset="2"/>
              <a:buChar char="q"/>
            </a:pPr>
            <a:endParaRPr lang="es-ES" sz="2000" dirty="0">
              <a:solidFill>
                <a:schemeClr val="tx1"/>
              </a:solidFill>
            </a:endParaRPr>
          </a:p>
        </p:txBody>
      </p:sp>
    </p:spTree>
    <p:extLst>
      <p:ext uri="{BB962C8B-B14F-4D97-AF65-F5344CB8AC3E}">
        <p14:creationId xmlns:p14="http://schemas.microsoft.com/office/powerpoint/2010/main" val="9460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REQUISITOS</a:t>
            </a:r>
            <a:endParaRPr lang="es-AR" sz="3000" dirty="0"/>
          </a:p>
        </p:txBody>
      </p:sp>
      <p:sp>
        <p:nvSpPr>
          <p:cNvPr id="6" name="3 Título"/>
          <p:cNvSpPr txBox="1">
            <a:spLocks/>
          </p:cNvSpPr>
          <p:nvPr/>
        </p:nvSpPr>
        <p:spPr>
          <a:xfrm>
            <a:off x="1375591" y="2934268"/>
            <a:ext cx="9105890" cy="259307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Clr>
                <a:schemeClr val="bg2">
                  <a:lumMod val="40000"/>
                  <a:lumOff val="60000"/>
                </a:schemeClr>
              </a:buClr>
              <a:buFont typeface="Wingdings" pitchFamily="2" charset="2"/>
              <a:buChar char="Ø"/>
            </a:pPr>
            <a:r>
              <a:rPr lang="es-AR" sz="2000" dirty="0">
                <a:solidFill>
                  <a:schemeClr val="tx1"/>
                </a:solidFill>
              </a:rPr>
              <a:t>Datos personales del comprador y del vendedor, sus domicilios y </a:t>
            </a:r>
            <a:r>
              <a:rPr lang="es-AR" sz="2000" dirty="0" smtClean="0">
                <a:solidFill>
                  <a:schemeClr val="tx1"/>
                </a:solidFill>
              </a:rPr>
              <a:t>sus condiciones</a:t>
            </a:r>
            <a:r>
              <a:rPr lang="es-AR" sz="2000" dirty="0">
                <a:solidFill>
                  <a:schemeClr val="tx1"/>
                </a:solidFill>
              </a:rPr>
              <a:t> respecto a las cargas impositivas. </a:t>
            </a:r>
          </a:p>
          <a:p>
            <a:pPr marL="342900" indent="-342900">
              <a:lnSpc>
                <a:spcPct val="150000"/>
              </a:lnSpc>
              <a:buClr>
                <a:schemeClr val="bg2">
                  <a:lumMod val="40000"/>
                  <a:lumOff val="60000"/>
                </a:schemeClr>
              </a:buClr>
              <a:buFont typeface="Wingdings" pitchFamily="2" charset="2"/>
              <a:buChar char="Ø"/>
            </a:pPr>
            <a:r>
              <a:rPr lang="es-AR" sz="2000" dirty="0">
                <a:solidFill>
                  <a:schemeClr val="tx1"/>
                </a:solidFill>
              </a:rPr>
              <a:t>Datos de los productos o servicios vendidos (cantidad, </a:t>
            </a:r>
            <a:r>
              <a:rPr lang="es-AR" sz="2000" dirty="0" smtClean="0">
                <a:solidFill>
                  <a:schemeClr val="tx1"/>
                </a:solidFill>
              </a:rPr>
              <a:t>descripción</a:t>
            </a:r>
            <a:r>
              <a:rPr lang="es-AR" sz="2000" dirty="0">
                <a:solidFill>
                  <a:schemeClr val="tx1"/>
                </a:solidFill>
              </a:rPr>
              <a:t> de los mismos para identificarlos, precio unitario y precio total). </a:t>
            </a:r>
          </a:p>
          <a:p>
            <a:pPr marL="342900" indent="-342900">
              <a:lnSpc>
                <a:spcPct val="150000"/>
              </a:lnSpc>
              <a:buClr>
                <a:schemeClr val="bg2">
                  <a:lumMod val="40000"/>
                  <a:lumOff val="60000"/>
                </a:schemeClr>
              </a:buClr>
              <a:buFont typeface="Wingdings" pitchFamily="2" charset="2"/>
              <a:buChar char="Ø"/>
            </a:pPr>
            <a:r>
              <a:rPr lang="es-AR" sz="2000" dirty="0">
                <a:solidFill>
                  <a:schemeClr val="tx1"/>
                </a:solidFill>
              </a:rPr>
              <a:t>Condiciones de venta (si es al contado o a crédito, pagadero con cheque, en efectivo, con tarjera de crédito o débito, si es al por mayor o por menor</a:t>
            </a:r>
            <a:r>
              <a:rPr lang="es-AR" sz="2000" dirty="0" smtClean="0">
                <a:solidFill>
                  <a:schemeClr val="tx1"/>
                </a:solidFill>
              </a:rPr>
              <a:t>.</a:t>
            </a:r>
            <a:endParaRPr lang="es-ES" sz="2000" dirty="0">
              <a:solidFill>
                <a:schemeClr val="tx1"/>
              </a:solidFill>
            </a:endParaRPr>
          </a:p>
        </p:txBody>
      </p:sp>
    </p:spTree>
    <p:extLst>
      <p:ext uri="{BB962C8B-B14F-4D97-AF65-F5344CB8AC3E}">
        <p14:creationId xmlns:p14="http://schemas.microsoft.com/office/powerpoint/2010/main" val="71758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¿QUIENES DEBEN EXPEDIR FACTURA O DOCUMENTO EQUIVALENTE?</a:t>
            </a:r>
            <a:endParaRPr lang="es-AR" sz="3000" dirty="0"/>
          </a:p>
        </p:txBody>
      </p:sp>
      <p:sp>
        <p:nvSpPr>
          <p:cNvPr id="6" name="3 Título"/>
          <p:cNvSpPr txBox="1">
            <a:spLocks/>
          </p:cNvSpPr>
          <p:nvPr/>
        </p:nvSpPr>
        <p:spPr>
          <a:xfrm>
            <a:off x="1375591" y="2074459"/>
            <a:ext cx="9105890" cy="259307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Clr>
                <a:schemeClr val="bg2">
                  <a:lumMod val="40000"/>
                  <a:lumOff val="60000"/>
                </a:schemeClr>
              </a:buClr>
              <a:buFont typeface="Wingdings" pitchFamily="2" charset="2"/>
              <a:buChar char="q"/>
            </a:pPr>
            <a:r>
              <a:rPr lang="es-AR" sz="2000" dirty="0">
                <a:solidFill>
                  <a:schemeClr val="tx1"/>
                </a:solidFill>
              </a:rPr>
              <a:t>Todas las personas o entidades que tengan la calidad de comerciantes, ejerzan profesiones liberales, o presten servicios; deberán expedir factura o documento equivalente, y conservar copia de la misma por cada una de las operaciones que realicen.</a:t>
            </a:r>
            <a:endParaRPr lang="es-ES" sz="2000" dirty="0">
              <a:solidFill>
                <a:schemeClr val="tx1"/>
              </a:solidFill>
            </a:endParaRPr>
          </a:p>
        </p:txBody>
      </p:sp>
    </p:spTree>
    <p:extLst>
      <p:ext uri="{BB962C8B-B14F-4D97-AF65-F5344CB8AC3E}">
        <p14:creationId xmlns:p14="http://schemas.microsoft.com/office/powerpoint/2010/main" val="374880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432730"/>
            <a:ext cx="106394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71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p:cNvPicPr>
            <a:picLocks noChangeAspect="1"/>
          </p:cNvPicPr>
          <p:nvPr/>
        </p:nvPicPr>
        <p:blipFill>
          <a:blip r:embed="rId2"/>
          <a:stretch>
            <a:fillRect/>
          </a:stretch>
        </p:blipFill>
        <p:spPr>
          <a:xfrm>
            <a:off x="953682" y="2551941"/>
            <a:ext cx="9036480" cy="4023007"/>
          </a:xfrm>
          <a:prstGeom prst="rect">
            <a:avLst/>
          </a:prstGeom>
        </p:spPr>
      </p:pic>
      <p:pic>
        <p:nvPicPr>
          <p:cNvPr id="4" name="Imagen 3"/>
          <p:cNvPicPr>
            <a:picLocks noChangeAspect="1"/>
          </p:cNvPicPr>
          <p:nvPr/>
        </p:nvPicPr>
        <p:blipFill>
          <a:blip r:embed="rId3"/>
          <a:stretch>
            <a:fillRect/>
          </a:stretch>
        </p:blipFill>
        <p:spPr>
          <a:xfrm>
            <a:off x="953682" y="245659"/>
            <a:ext cx="9036479" cy="1832976"/>
          </a:xfrm>
          <a:prstGeom prst="rect">
            <a:avLst/>
          </a:prstGeom>
        </p:spPr>
      </p:pic>
    </p:spTree>
    <p:extLst>
      <p:ext uri="{BB962C8B-B14F-4D97-AF65-F5344CB8AC3E}">
        <p14:creationId xmlns:p14="http://schemas.microsoft.com/office/powerpoint/2010/main" val="213144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2763" y="464022"/>
            <a:ext cx="8825657" cy="928048"/>
          </a:xfrm>
        </p:spPr>
        <p:txBody>
          <a:bodyPr>
            <a:noAutofit/>
          </a:bodyPr>
          <a:lstStyle/>
          <a:p>
            <a:pPr algn="ctr"/>
            <a:r>
              <a:rPr lang="es-AR" sz="3000" dirty="0" smtClean="0"/>
              <a:t>FACTURAS ELECTRÓNICAS</a:t>
            </a:r>
            <a:br>
              <a:rPr lang="es-AR" sz="3000" dirty="0" smtClean="0"/>
            </a:br>
            <a:r>
              <a:rPr lang="es-AR" sz="3000" dirty="0"/>
              <a:t> </a:t>
            </a:r>
            <a:r>
              <a:rPr lang="es-AR" sz="3000" dirty="0" smtClean="0"/>
              <a:t>- RESPONSABLES INSCRIPTOS -</a:t>
            </a:r>
            <a:endParaRPr lang="es-AR" sz="3000" dirty="0"/>
          </a:p>
        </p:txBody>
      </p:sp>
      <p:pic>
        <p:nvPicPr>
          <p:cNvPr id="5" name="Marcador de contenido 3"/>
          <p:cNvPicPr>
            <a:picLocks noChangeAspect="1"/>
          </p:cNvPicPr>
          <p:nvPr/>
        </p:nvPicPr>
        <p:blipFill>
          <a:blip r:embed="rId2"/>
          <a:stretch>
            <a:fillRect/>
          </a:stretch>
        </p:blipFill>
        <p:spPr>
          <a:xfrm>
            <a:off x="652220" y="1899003"/>
            <a:ext cx="10515600" cy="2716744"/>
          </a:xfrm>
          <a:prstGeom prst="rect">
            <a:avLst/>
          </a:prstGeom>
        </p:spPr>
      </p:pic>
      <p:sp>
        <p:nvSpPr>
          <p:cNvPr id="7" name="CuadroTexto 4"/>
          <p:cNvSpPr txBox="1"/>
          <p:nvPr/>
        </p:nvSpPr>
        <p:spPr>
          <a:xfrm>
            <a:off x="1332854" y="5284922"/>
            <a:ext cx="9469465" cy="707886"/>
          </a:xfrm>
          <a:prstGeom prst="rect">
            <a:avLst/>
          </a:prstGeom>
          <a:noFill/>
        </p:spPr>
        <p:txBody>
          <a:bodyPr wrap="square" rtlCol="0">
            <a:spAutoFit/>
          </a:bodyPr>
          <a:lstStyle/>
          <a:p>
            <a:pPr algn="just"/>
            <a:r>
              <a:rPr lang="es-AR" sz="2000" b="1" dirty="0" smtClean="0"/>
              <a:t>LOS RESPONSABLES INSCRIPTOS  PUEDEN OPTAR POR EMITIR: </a:t>
            </a:r>
            <a:r>
              <a:rPr lang="es-AR" sz="2000" b="1" u="sng" dirty="0" smtClean="0"/>
              <a:t>FACTURA ELECTRONICA </a:t>
            </a:r>
            <a:r>
              <a:rPr lang="es-AR" sz="2000" b="1" dirty="0" smtClean="0"/>
              <a:t>O </a:t>
            </a:r>
            <a:r>
              <a:rPr lang="es-AR" sz="2000" b="1" u="sng" dirty="0" smtClean="0"/>
              <a:t>TICKET FACTURA “B” </a:t>
            </a:r>
            <a:r>
              <a:rPr lang="es-AR" sz="2000" b="1" dirty="0" smtClean="0"/>
              <a:t>MEDIANTE CONTROLADORES FISCALES.</a:t>
            </a:r>
            <a:endParaRPr lang="es-AR" sz="2000" b="1" dirty="0"/>
          </a:p>
        </p:txBody>
      </p:sp>
    </p:spTree>
    <p:extLst>
      <p:ext uri="{BB962C8B-B14F-4D97-AF65-F5344CB8AC3E}">
        <p14:creationId xmlns:p14="http://schemas.microsoft.com/office/powerpoint/2010/main" val="906214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p:cNvPicPr>
            <a:picLocks noChangeAspect="1"/>
          </p:cNvPicPr>
          <p:nvPr/>
        </p:nvPicPr>
        <p:blipFill>
          <a:blip r:embed="rId2"/>
          <a:stretch>
            <a:fillRect/>
          </a:stretch>
        </p:blipFill>
        <p:spPr>
          <a:xfrm>
            <a:off x="240672" y="525513"/>
            <a:ext cx="9786038" cy="5825329"/>
          </a:xfrm>
          <a:prstGeom prst="rect">
            <a:avLst/>
          </a:prstGeom>
        </p:spPr>
      </p:pic>
    </p:spTree>
    <p:extLst>
      <p:ext uri="{BB962C8B-B14F-4D97-AF65-F5344CB8AC3E}">
        <p14:creationId xmlns:p14="http://schemas.microsoft.com/office/powerpoint/2010/main" val="269067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rgbClr val="F2F2F2"/>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2205</TotalTime>
  <Words>6370</Words>
  <Application>Microsoft Office PowerPoint</Application>
  <PresentationFormat>Personalizado</PresentationFormat>
  <Paragraphs>685</Paragraphs>
  <Slides>126</Slides>
  <Notes>0</Notes>
  <HiddenSlides>0</HiddenSlides>
  <MMClips>0</MMClips>
  <ScaleCrop>false</ScaleCrop>
  <HeadingPairs>
    <vt:vector size="4" baseType="variant">
      <vt:variant>
        <vt:lpstr>Tema</vt:lpstr>
      </vt:variant>
      <vt:variant>
        <vt:i4>1</vt:i4>
      </vt:variant>
      <vt:variant>
        <vt:lpstr>Títulos de diapositiva</vt:lpstr>
      </vt:variant>
      <vt:variant>
        <vt:i4>126</vt:i4>
      </vt:variant>
    </vt:vector>
  </HeadingPairs>
  <TitlesOfParts>
    <vt:vector size="127" baseType="lpstr">
      <vt:lpstr>Ion</vt:lpstr>
      <vt:lpstr>HONORABLE  TRIBUNAL DE CUENTAS </vt:lpstr>
      <vt:lpstr> MISION HTC </vt:lpstr>
      <vt:lpstr> PLEXO NORMATIVO</vt:lpstr>
      <vt:lpstr>JURISDICCION – COMPETENCIA  LEY Nº 1.216</vt:lpstr>
      <vt:lpstr>OBLIGACIONES Y POSTESTADES LEY Nº 1.216 </vt:lpstr>
      <vt:lpstr>        EL TC        Es atribución exclusiva del TC, la valoración de los hechos y pruebas documentales en materia de contralor de la hacienda pública, correspondiendo en la instancia judicial reverse solo la validez y legitimidad del acto </vt:lpstr>
      <vt:lpstr>EL CONTROL    TIENE UNA FINALIDAD TECNICO-LEGAL QUE SE VINCULA A LA COMPROBACION SISTEMATICA DEL CUMPLIMIENTO DE LA LEGALIDAD DE ACTOS DE GESTION Y EL ADECUADO MANEJO DE FONDOS PUBLICOS  (Villegas)</vt:lpstr>
      <vt:lpstr>CARACTERES</vt:lpstr>
      <vt:lpstr>METODOLOGIA DE CONTROL </vt:lpstr>
      <vt:lpstr>LA BUENA ADMINISTRACION</vt:lpstr>
      <vt:lpstr>RENDIR CUENTAS Es la justificación detallada de la administración de recursos ajenas</vt:lpstr>
      <vt:lpstr>  RENDICION DE CUENTAS  fue proclamada como un principio fundamental para la gobernabilidad, la legitimidad y la generación de confianza social  Declaración de Principios de Rendición de Cuentas – Asamblea General de la OLACEFS, Asunción, Octubre de 2009</vt:lpstr>
      <vt:lpstr>CUENTA MUNICIPAL Es el compendio contable y documental, que refleja la gestión presupuestaria, económica, financiera y patrimonial de un ejercicio fiscal (ART. 22-Ley 1.216) </vt:lpstr>
      <vt:lpstr>RESPONSABLES  Todo agente o funcionario de la administración provincial o comunal, y todo estipendario, cuentadante, ordenador primario o secundario, persona o entidad a las que se les haya entregado o confiado el cometido de recaudar, invertir, pagar, transferir, administrar o custodiar  fondos, valores, especies u otros bienes del Estado Provincial o Comunal ART. 18 – LEY Nº 1.216  </vt:lpstr>
      <vt:lpstr>DEPARTAMENTO EJECUTIVO ART. 7 – LEY Nº 1.028    </vt:lpstr>
      <vt:lpstr> CONCEJO DELIBERANTE</vt:lpstr>
      <vt:lpstr>SOBRE LA CONTABILIDAD   100 – Ley Nº 1028</vt:lpstr>
      <vt:lpstr>RESPONSABILIDAD La responsabilidad administrativa-patrimonial es personal y solidaria Art. 148-LEY Nº 1.028  </vt:lpstr>
      <vt:lpstr>Presentación de PowerPoint</vt:lpstr>
      <vt:lpstr>DESLINDE DE RESPONSABILIDAD</vt:lpstr>
      <vt:lpstr>RESPONSABILIDAD DE LOS CONCEJALES</vt:lpstr>
      <vt:lpstr>INCOMPATIBILIDADES e INHABILIDADES LEY Nº 1.028      </vt:lpstr>
      <vt:lpstr>El control externo de la gestión hacendal es uno de los pilares donde se asienta el sistema republicano de gobierno, siendo misión del HTC como organismo de la Constitución velar, no solo por el cumplimiento del precepto legal en cada acto verificado que sin lugar a dudas comprende la legitimidad del acto, sino que además contribuir a la consecución de una administración más eficaz, eficiente y transparente, EN DEFINITVA a que exista una BUENA ADMINISTRACION Y BUEN GOBIERNO</vt:lpstr>
      <vt:lpstr>HONORABLE  TRIBUNAL DE CUENTAS </vt:lpstr>
      <vt:lpstr>CAMBIO DE AUTORIDADES  - ACUERDO N° 25.000 ART. 78 –  Acta S/Acuerdo Nº 37.338 - Anexo II</vt:lpstr>
      <vt:lpstr>ACTA DE CAMBIO DE AUTORIDADES - CONCEPTO -</vt:lpstr>
      <vt:lpstr>ART. 78 DEL ACUERDO N° 25.000</vt:lpstr>
      <vt:lpstr>ART. 78 DEL ACUERDO N° 25.000</vt:lpstr>
      <vt:lpstr>ART. 78 DEL ACUERDO N° 25.000</vt:lpstr>
      <vt:lpstr>ART. 78 DEL ACUERDO N° 25.000</vt:lpstr>
      <vt:lpstr>Presentación de PowerPoint</vt:lpstr>
      <vt:lpstr>Presentación de PowerPoint</vt:lpstr>
      <vt:lpstr>Presentación de PowerPoint</vt:lpstr>
      <vt:lpstr>Presentación de PowerPoint</vt:lpstr>
      <vt:lpstr>Presentación de PowerPoint</vt:lpstr>
      <vt:lpstr>Presentación de PowerPoint</vt:lpstr>
      <vt:lpstr>HONORABLE  TRIBUNAL DE CUENTAS </vt:lpstr>
      <vt:lpstr>DOMICILIOS  - NOTIFICACIONES - </vt:lpstr>
      <vt:lpstr>TRES TIPOS DE DOMICILIOS</vt:lpstr>
      <vt:lpstr>TRES TIPOS DE DOMICILIOS</vt:lpstr>
      <vt:lpstr>TRES TIPOS DE DOMICILIOS</vt:lpstr>
      <vt:lpstr>DOMICILIOS</vt:lpstr>
      <vt:lpstr>Presentación de PowerPoint</vt:lpstr>
      <vt:lpstr>HONORABLE  TRIBUNAL DE CUENTAS </vt:lpstr>
      <vt:lpstr>PRESUPUESTO </vt:lpstr>
      <vt:lpstr>PRESUPUESTO</vt:lpstr>
      <vt:lpstr>PRINCIPIOS GENERALES DEL PRESUPUESTO</vt:lpstr>
      <vt:lpstr>PRINCIPIOS GENERALES DEL PRESUPUESTO</vt:lpstr>
      <vt:lpstr>PRINCIPIOS GENERALES DEL PRESUPUESTO</vt:lpstr>
      <vt:lpstr>PRINCIPIOS GENERALES DEL PRESUPUESTO</vt:lpstr>
      <vt:lpstr>PRINCIPIOS GENERALES DEL PRESUPUESTO</vt:lpstr>
      <vt:lpstr>HONORABLE  TRIBUNAL DE CUENTAS </vt:lpstr>
      <vt:lpstr>Procedimiento de Análisis y Juzgamiento en el Acuerdo Reglamentario N° 34.450 </vt:lpstr>
      <vt:lpstr> DESCARGO DE ANÁLISIS PARCIALES   </vt:lpstr>
      <vt:lpstr> CONTENIDO - OBJETO - ENCABEZADO     </vt:lpstr>
      <vt:lpstr> A) Presentación de la Cuenta       </vt:lpstr>
      <vt:lpstr> PRESENTACIÓN DE LA CUENTA - PLAZOS -        </vt:lpstr>
      <vt:lpstr>B) NO PRESENTAN LA CUENTA  (ART. 100 INC. “E” LEY N° 1.028)         </vt:lpstr>
      <vt:lpstr>C) PRESENTACIÓN DIRECTA (ART. 43 LEY N° 1.216)         </vt:lpstr>
      <vt:lpstr>PLAZO DE JUZGAMIENTO  (ART. 23 LEY N° 1.216)          </vt:lpstr>
      <vt:lpstr>EL JUZGAMIENTO DE LA CUENTA (SEGÚN ACUERDO N° 34.450)           </vt:lpstr>
      <vt:lpstr>EL JUZGAMIENTO DE LA CUENTA (SEGÚN ACUERDO N° 34.450)           </vt:lpstr>
      <vt:lpstr>EL JUZGAMIENTO DE LA CUENTA (SEGÚN ACUERDO N° 34.450)           </vt:lpstr>
      <vt:lpstr>EL JUZGAMIENTO DE LA CUENTA (SEGÚN ACUERDO N° 34.450)           </vt:lpstr>
      <vt:lpstr>EL JUZGAMIENTO DE LA CUENTA (SEGÚN ACUERDO N° 34.450)           </vt:lpstr>
      <vt:lpstr>CARGO FISCAL           </vt:lpstr>
      <vt:lpstr>RECURSO DE REVISIÓN           </vt:lpstr>
      <vt:lpstr>CÓMPUTO DE PLAZOS           </vt:lpstr>
      <vt:lpstr>HONORABLE  TRIBUNAL DE CUENTAS </vt:lpstr>
      <vt:lpstr>CONTABILIDAD DE LA COMUNA  </vt:lpstr>
      <vt:lpstr>RÉGIMEN CONTABLE</vt:lpstr>
      <vt:lpstr>RÉGIMEN CONTABLE</vt:lpstr>
      <vt:lpstr>Presentación de PowerPoint</vt:lpstr>
      <vt:lpstr>PRINCIPIO GENERAL  PARA EJECUCIÓN DEL PRESUPUESTO </vt:lpstr>
      <vt:lpstr>EJECUCIÓN DEL PRESUPUESTO DE GASTO</vt:lpstr>
      <vt:lpstr>PROCEDIMIENTOS DE CONTRATACIONES</vt:lpstr>
      <vt:lpstr>PRESUPUESTO APROBADO</vt:lpstr>
      <vt:lpstr>ETAPAS DE LA EJECUCIÓN DEL GASTO  </vt:lpstr>
      <vt:lpstr>COMPROMISO  </vt:lpstr>
      <vt:lpstr>COMPRAS, SUMINISTROS Y APROVISIONAMIENTO DE SERVICIOS  </vt:lpstr>
      <vt:lpstr>Presentación de PowerPoint</vt:lpstr>
      <vt:lpstr>Presentación de PowerPoint</vt:lpstr>
      <vt:lpstr>Presentación de PowerPoint</vt:lpstr>
      <vt:lpstr>Presentación de PowerPoint</vt:lpstr>
      <vt:lpstr>Presentación de PowerPoint</vt:lpstr>
      <vt:lpstr>OBRAS O TRABAJOS PÚBLICOS EJECUTADOS POR ADMINISTRACIÓN</vt:lpstr>
      <vt:lpstr>OBRAS O TRABAJOS PÚBLICOS EJECUTADOS POR TERCEROS </vt:lpstr>
      <vt:lpstr>SERVICIOS PERSONALES EN RELACIÓN DE DEPENDENCIA </vt:lpstr>
      <vt:lpstr>SERVICIOS TARIFADOS DE CONSUMO VARIABLE </vt:lpstr>
      <vt:lpstr>COMISIONES DE SERVICIOS </vt:lpstr>
      <vt:lpstr>HONORABLE  TRIBUNAL DE CUENTAS </vt:lpstr>
      <vt:lpstr>FACTURACIÓN  - REQUISITOS Y VALIDACIÓN -</vt:lpstr>
      <vt:lpstr>¿QUÉ ES LA FACTURA?</vt:lpstr>
      <vt:lpstr>REQUISITOS</vt:lpstr>
      <vt:lpstr>¿QUIENES DEBEN EXPEDIR FACTURA O DOCUMENTO EQUIVALENTE?</vt:lpstr>
      <vt:lpstr>Presentación de PowerPoint</vt:lpstr>
      <vt:lpstr>Presentación de PowerPoint</vt:lpstr>
      <vt:lpstr>FACTURAS ELECTRÓNICAS  - RESPONSABLES INSCRIPTOS -</vt:lpstr>
      <vt:lpstr>Presentación de PowerPoint</vt:lpstr>
      <vt:lpstr>Presentación de PowerPoint</vt:lpstr>
      <vt:lpstr>Presentación de PowerPoint</vt:lpstr>
      <vt:lpstr>Presentación de PowerPoint</vt:lpstr>
      <vt:lpstr>Presentación de PowerPoint</vt:lpstr>
      <vt:lpstr>CUESTIONES ESPECIALES  - COMPROBANTES DE RESGUARDO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HONORABLE  TRIBUNAL DE CUENTAS </vt:lpstr>
      <vt:lpstr>LIBROS Y REGISTROS CONTABLES </vt:lpstr>
      <vt:lpstr>DEFINICIÓN</vt:lpstr>
      <vt:lpstr>RÉGIMEN LEGAL</vt:lpstr>
      <vt:lpstr>LIBROS Y REGISTROS OBLIGATORIOS</vt:lpstr>
      <vt:lpstr>LIBROS Y REGISTROS OBLIGATORIOS</vt:lpstr>
      <vt:lpstr>LIBROS Y REGISTROS  - FORMALIDADES -</vt:lpstr>
      <vt:lpstr>LIBROS Y REGISTROS  - FORMALIDADES -</vt:lpstr>
      <vt:lpstr>LIBROS Y REGISTROS  - FORMALIDADES -</vt:lpstr>
      <vt:lpstr>HONORABLE  TRIBUNAL DE CUENTAS </vt:lpstr>
      <vt:lpstr>FONDOS DE OTRAS JURISDICCIONES  </vt:lpstr>
      <vt:lpstr>FONDOS DE OTRAS JURISDICCIONES</vt:lpstr>
      <vt:lpstr>FONDOS DE OTRAS JURISDICCIONES</vt:lpstr>
      <vt:lpstr>REGIMEN CONTABLE DE PLANES Y/O FONDOS DE OTRAS JURISDICCIONES</vt:lpstr>
      <vt:lpstr> PARTIDAS DEJADAS EN SUSPENSO DE JUZGAMIENTO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TRIBUNAL DE CUENTAS</dc:title>
  <dc:creator>victoria</dc:creator>
  <cp:lastModifiedBy>Oficina</cp:lastModifiedBy>
  <cp:revision>188</cp:revision>
  <dcterms:created xsi:type="dcterms:W3CDTF">2018-09-23T19:29:56Z</dcterms:created>
  <dcterms:modified xsi:type="dcterms:W3CDTF">2019-12-13T14:36:44Z</dcterms:modified>
</cp:coreProperties>
</file>